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7"/>
  </p:notesMasterIdLst>
  <p:sldIdLst>
    <p:sldId id="349" r:id="rId2"/>
    <p:sldId id="266" r:id="rId3"/>
    <p:sldId id="273" r:id="rId4"/>
    <p:sldId id="342" r:id="rId5"/>
    <p:sldId id="336" r:id="rId6"/>
    <p:sldId id="345" r:id="rId7"/>
    <p:sldId id="339" r:id="rId8"/>
    <p:sldId id="271" r:id="rId9"/>
    <p:sldId id="347" r:id="rId10"/>
    <p:sldId id="338" r:id="rId11"/>
    <p:sldId id="276" r:id="rId12"/>
    <p:sldId id="281" r:id="rId13"/>
    <p:sldId id="292" r:id="rId14"/>
    <p:sldId id="265" r:id="rId15"/>
    <p:sldId id="346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Raleway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0A3009-3005-4666-9383-D083DC5FC3C7}">
  <a:tblStyle styleId="{9E0A3009-3005-4666-9383-D083DC5FC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85103"/>
  </p:normalViewPr>
  <p:slideViewPr>
    <p:cSldViewPr snapToGrid="0">
      <p:cViewPr varScale="1">
        <p:scale>
          <a:sx n="110" d="100"/>
          <a:sy n="110" d="100"/>
        </p:scale>
        <p:origin x="-14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b437ff3066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b437ff3066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26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12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15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side effects, but ours is more specific, accurate, customized to the patient history condition.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used </a:t>
            </a:r>
            <a:r>
              <a:rPr lang="en-US" dirty="0" err="1"/>
              <a:t>MindsDB</a:t>
            </a:r>
            <a:r>
              <a:rPr lang="en-US" dirty="0"/>
              <a:t> for web crawling data about drugs and side affects.</a:t>
            </a:r>
          </a:p>
          <a:p>
            <a:r>
              <a:rPr lang="en-US" dirty="0"/>
              <a:t>Together AI for accessing open-source </a:t>
            </a:r>
            <a:r>
              <a:rPr lang="en-US" dirty="0" err="1"/>
              <a:t>llms</a:t>
            </a:r>
            <a:r>
              <a:rPr lang="en-US" dirty="0"/>
              <a:t> (it is like </a:t>
            </a:r>
            <a:r>
              <a:rPr lang="en-US" dirty="0" err="1"/>
              <a:t>huggingface</a:t>
            </a:r>
            <a:r>
              <a:rPr lang="en-US" dirty="0"/>
              <a:t>)</a:t>
            </a:r>
          </a:p>
          <a:p>
            <a:r>
              <a:rPr lang="en-US" dirty="0" err="1"/>
              <a:t>LangChain</a:t>
            </a:r>
            <a:r>
              <a:rPr lang="en-US" dirty="0"/>
              <a:t> for </a:t>
            </a:r>
            <a:r>
              <a:rPr lang="en-US" dirty="0" err="1"/>
              <a:t>implmeneting</a:t>
            </a:r>
            <a:r>
              <a:rPr lang="en-US" dirty="0"/>
              <a:t> RAG system (indexing and document retrieval)</a:t>
            </a:r>
          </a:p>
          <a:p>
            <a:r>
              <a:rPr lang="en-US" dirty="0" err="1"/>
              <a:t>Streamlit</a:t>
            </a:r>
            <a:r>
              <a:rPr lang="en-US" dirty="0"/>
              <a:t>: UI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85f3536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85f3536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2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>
            <a:off x="789517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89517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789517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3594500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3594400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3594400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6399383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6399285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6399285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192005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2192007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2192007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 rot="5400000">
            <a:off x="7545456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rot="-5400000" flipH="1">
            <a:off x="-324144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6" hasCustomPrompt="1"/>
          </p:nvPr>
        </p:nvSpPr>
        <p:spPr>
          <a:xfrm>
            <a:off x="4996893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7"/>
          </p:nvPr>
        </p:nvSpPr>
        <p:spPr>
          <a:xfrm>
            <a:off x="4996895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8"/>
          </p:nvPr>
        </p:nvSpPr>
        <p:spPr>
          <a:xfrm>
            <a:off x="4996895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 rot="-3114526" flipH="1">
            <a:off x="8004839" y="405185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3114526" flipH="1">
            <a:off x="8153233" y="4103102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2496183" flipH="1">
            <a:off x="8182834" y="386612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2496183" flipH="1">
            <a:off x="8327168" y="3921127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943450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27475" y="2239750"/>
            <a:ext cx="14355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954288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324038" y="2235750"/>
            <a:ext cx="14640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448888" y="313372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850975" y="3655723"/>
            <a:ext cx="1395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3" hasCustomPrompt="1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17663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5" hasCustomPrompt="1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6"/>
          </p:nvPr>
        </p:nvSpPr>
        <p:spPr>
          <a:xfrm>
            <a:off x="3508954" y="3999201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7"/>
          </p:nvPr>
        </p:nvSpPr>
        <p:spPr>
          <a:xfrm>
            <a:off x="6185502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8" hasCustomPrompt="1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896275" y="88477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5400000">
            <a:off x="8190444" y="4064723"/>
            <a:ext cx="1053829" cy="853282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7982753" y="3997334"/>
            <a:ext cx="1161254" cy="1146169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2285474" flipH="1">
            <a:off x="366911" y="386727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2285474" flipH="1">
            <a:off x="471906" y="3920747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2903817" flipH="1">
            <a:off x="552657" y="404526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2903817" flipH="1">
            <a:off x="653888" y="4094682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 flipH="1">
            <a:off x="5" y="4105460"/>
            <a:ext cx="1541444" cy="1038041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655615" y="4452610"/>
            <a:ext cx="853284" cy="690886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5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 hasCustomPrompt="1"/>
          </p:nvPr>
        </p:nvSpPr>
        <p:spPr>
          <a:xfrm>
            <a:off x="1702650" y="6154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2466600" y="1137600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1875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2466600" y="2709525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992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5"/>
          </p:nvPr>
        </p:nvSpPr>
        <p:spPr>
          <a:xfrm>
            <a:off x="2119800" y="4221275"/>
            <a:ext cx="4904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3896275" y="180870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9300220" flipH="1">
            <a:off x="441320" y="1650093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 rot="9300220" flipH="1">
            <a:off x="555885" y="1652074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 rot="-7329578">
            <a:off x="7904987" y="3100090"/>
            <a:ext cx="1099147" cy="628721"/>
            <a:chOff x="6238006" y="3251045"/>
            <a:chExt cx="1099105" cy="628697"/>
          </a:xfrm>
        </p:grpSpPr>
        <p:sp>
          <p:nvSpPr>
            <p:cNvPr id="151" name="Google Shape;151;p16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5400000">
            <a:off x="6955498" y="2357979"/>
            <a:ext cx="3581907" cy="795093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5400000" flipH="1">
            <a:off x="-1201990" y="2160834"/>
            <a:ext cx="3088175" cy="68420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3896275" y="339535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5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 rot="10800000">
            <a:off x="2896412" y="-9275"/>
            <a:ext cx="3922688" cy="783974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hasCustomPrompt="1"/>
          </p:nvPr>
        </p:nvSpPr>
        <p:spPr>
          <a:xfrm>
            <a:off x="1200950" y="2187525"/>
            <a:ext cx="6742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2067725" y="2907500"/>
            <a:ext cx="50085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 rot="-2835921">
            <a:off x="3427002" y="4081384"/>
            <a:ext cx="1099099" cy="628694"/>
            <a:chOff x="6238006" y="3251045"/>
            <a:chExt cx="1099105" cy="628697"/>
          </a:xfrm>
        </p:grpSpPr>
        <p:sp>
          <p:nvSpPr>
            <p:cNvPr id="161" name="Google Shape;161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3912888" y="330962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 rot="-1929578">
            <a:off x="3770212" y="4139693"/>
            <a:ext cx="1099147" cy="628721"/>
            <a:chOff x="6238006" y="3251045"/>
            <a:chExt cx="1099105" cy="628697"/>
          </a:xfrm>
        </p:grpSpPr>
        <p:sp>
          <p:nvSpPr>
            <p:cNvPr id="165" name="Google Shape;16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 rot="2491075" flipH="1">
            <a:off x="3174430" y="4139544"/>
            <a:ext cx="1099181" cy="628741"/>
            <a:chOff x="6238006" y="3251045"/>
            <a:chExt cx="1099105" cy="628697"/>
          </a:xfrm>
        </p:grpSpPr>
        <p:sp>
          <p:nvSpPr>
            <p:cNvPr id="168" name="Google Shape;168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2523325" y="4459275"/>
            <a:ext cx="4097337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7"/>
          <p:cNvGrpSpPr/>
          <p:nvPr/>
        </p:nvGrpSpPr>
        <p:grpSpPr>
          <a:xfrm rot="-7964079" flipH="1">
            <a:off x="4789252" y="398025"/>
            <a:ext cx="1099099" cy="628694"/>
            <a:chOff x="6238006" y="3251045"/>
            <a:chExt cx="1099105" cy="628697"/>
          </a:xfrm>
        </p:grpSpPr>
        <p:sp>
          <p:nvSpPr>
            <p:cNvPr id="172" name="Google Shape;172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7"/>
          <p:cNvGrpSpPr/>
          <p:nvPr/>
        </p:nvGrpSpPr>
        <p:grpSpPr>
          <a:xfrm rot="7640932">
            <a:off x="4727446" y="301359"/>
            <a:ext cx="1099166" cy="628732"/>
            <a:chOff x="6238006" y="3251045"/>
            <a:chExt cx="1099105" cy="628697"/>
          </a:xfrm>
        </p:grpSpPr>
        <p:sp>
          <p:nvSpPr>
            <p:cNvPr id="175" name="Google Shape;17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7"/>
          <p:cNvSpPr/>
          <p:nvPr/>
        </p:nvSpPr>
        <p:spPr>
          <a:xfrm rot="-6899780" flipH="1">
            <a:off x="4721667" y="96208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rot="-6899780" flipH="1">
            <a:off x="4875929" y="115843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rot="10800000" flipH="1">
            <a:off x="2610650" y="-9271"/>
            <a:ext cx="3922688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2914797" y="244730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6288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2685250" y="2970500"/>
            <a:ext cx="3773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>
                <a:solidFill>
                  <a:srgbClr val="1A4E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 rot="-794904" flipH="1">
            <a:off x="8619811" y="4079617"/>
            <a:ext cx="358212" cy="898156"/>
            <a:chOff x="4862100" y="4748050"/>
            <a:chExt cx="75550" cy="247225"/>
          </a:xfrm>
        </p:grpSpPr>
        <p:sp>
          <p:nvSpPr>
            <p:cNvPr id="185" name="Google Shape;185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18"/>
          <p:cNvGrpSpPr/>
          <p:nvPr/>
        </p:nvGrpSpPr>
        <p:grpSpPr>
          <a:xfrm rot="1771811">
            <a:off x="332003" y="4235634"/>
            <a:ext cx="274590" cy="898549"/>
            <a:chOff x="4862100" y="4748050"/>
            <a:chExt cx="75550" cy="247225"/>
          </a:xfrm>
        </p:grpSpPr>
        <p:sp>
          <p:nvSpPr>
            <p:cNvPr id="188" name="Google Shape;188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0" y="4575600"/>
            <a:ext cx="628793" cy="579293"/>
            <a:chOff x="1404813" y="4473748"/>
            <a:chExt cx="739321" cy="681121"/>
          </a:xfrm>
        </p:grpSpPr>
        <p:sp>
          <p:nvSpPr>
            <p:cNvPr id="191" name="Google Shape;191;p18"/>
            <p:cNvSpPr/>
            <p:nvPr/>
          </p:nvSpPr>
          <p:spPr>
            <a:xfrm>
              <a:off x="1404813" y="4473748"/>
              <a:ext cx="739321" cy="681121"/>
            </a:xfrm>
            <a:custGeom>
              <a:avLst/>
              <a:gdLst/>
              <a:ahLst/>
              <a:cxnLst/>
              <a:rect l="l" t="t" r="r" b="b"/>
              <a:pathLst>
                <a:path w="17288" h="15928" extrusionOk="0">
                  <a:moveTo>
                    <a:pt x="8179" y="0"/>
                  </a:moveTo>
                  <a:cubicBezTo>
                    <a:pt x="8118" y="0"/>
                    <a:pt x="8056" y="3"/>
                    <a:pt x="7991" y="9"/>
                  </a:cubicBezTo>
                  <a:cubicBezTo>
                    <a:pt x="3492" y="450"/>
                    <a:pt x="0" y="15928"/>
                    <a:pt x="0" y="15928"/>
                  </a:cubicBezTo>
                  <a:lnTo>
                    <a:pt x="12741" y="15928"/>
                  </a:lnTo>
                  <a:cubicBezTo>
                    <a:pt x="12741" y="15928"/>
                    <a:pt x="17287" y="8944"/>
                    <a:pt x="14063" y="7607"/>
                  </a:cubicBezTo>
                  <a:cubicBezTo>
                    <a:pt x="13809" y="7502"/>
                    <a:pt x="13554" y="7453"/>
                    <a:pt x="13298" y="7453"/>
                  </a:cubicBezTo>
                  <a:cubicBezTo>
                    <a:pt x="10295" y="7453"/>
                    <a:pt x="7236" y="14119"/>
                    <a:pt x="7236" y="14119"/>
                  </a:cubicBezTo>
                  <a:cubicBezTo>
                    <a:pt x="7236" y="14119"/>
                    <a:pt x="12339" y="0"/>
                    <a:pt x="8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 rot="10800000" flipH="1">
              <a:off x="1535625" y="4508050"/>
              <a:ext cx="215100" cy="616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 rot="10800000" flipH="1">
              <a:off x="1826275" y="4821950"/>
              <a:ext cx="186000" cy="308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p18"/>
          <p:cNvGrpSpPr/>
          <p:nvPr/>
        </p:nvGrpSpPr>
        <p:grpSpPr>
          <a:xfrm>
            <a:off x="8331657" y="4325096"/>
            <a:ext cx="812340" cy="818415"/>
            <a:chOff x="2424807" y="4336471"/>
            <a:chExt cx="812340" cy="818415"/>
          </a:xfrm>
        </p:grpSpPr>
        <p:sp>
          <p:nvSpPr>
            <p:cNvPr id="195" name="Google Shape;195;p18"/>
            <p:cNvSpPr/>
            <p:nvPr/>
          </p:nvSpPr>
          <p:spPr>
            <a:xfrm>
              <a:off x="2424807" y="4336471"/>
              <a:ext cx="812340" cy="818415"/>
            </a:xfrm>
            <a:custGeom>
              <a:avLst/>
              <a:gdLst/>
              <a:ahLst/>
              <a:cxnLst/>
              <a:rect l="l" t="t" r="r" b="b"/>
              <a:pathLst>
                <a:path w="18052" h="18187" extrusionOk="0">
                  <a:moveTo>
                    <a:pt x="5187" y="1"/>
                  </a:moveTo>
                  <a:cubicBezTo>
                    <a:pt x="4805" y="1"/>
                    <a:pt x="4422" y="149"/>
                    <a:pt x="4043" y="475"/>
                  </a:cubicBezTo>
                  <a:cubicBezTo>
                    <a:pt x="1" y="3967"/>
                    <a:pt x="9423" y="18187"/>
                    <a:pt x="9423" y="18187"/>
                  </a:cubicBezTo>
                  <a:lnTo>
                    <a:pt x="17004" y="17998"/>
                  </a:lnTo>
                  <a:cubicBezTo>
                    <a:pt x="18052" y="10129"/>
                    <a:pt x="17007" y="4678"/>
                    <a:pt x="14818" y="4678"/>
                  </a:cubicBezTo>
                  <a:cubicBezTo>
                    <a:pt x="14706" y="4678"/>
                    <a:pt x="14590" y="4693"/>
                    <a:pt x="14472" y="4722"/>
                  </a:cubicBezTo>
                  <a:cubicBezTo>
                    <a:pt x="12034" y="5335"/>
                    <a:pt x="12506" y="13782"/>
                    <a:pt x="12506" y="13782"/>
                  </a:cubicBezTo>
                  <a:cubicBezTo>
                    <a:pt x="12506" y="13782"/>
                    <a:pt x="8876" y="1"/>
                    <a:pt x="5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6" name="Google Shape;196;p18"/>
            <p:cNvCxnSpPr/>
            <p:nvPr/>
          </p:nvCxnSpPr>
          <p:spPr>
            <a:xfrm>
              <a:off x="2628500" y="4385975"/>
              <a:ext cx="337200" cy="72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 flipH="1">
              <a:off x="3082050" y="4577825"/>
              <a:ext cx="23100" cy="56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p18"/>
          <p:cNvSpPr/>
          <p:nvPr/>
        </p:nvSpPr>
        <p:spPr>
          <a:xfrm flipH="1">
            <a:off x="2676339" y="3801560"/>
            <a:ext cx="3791322" cy="1341948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0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4144136">
            <a:off x="4589861" y="382791"/>
            <a:ext cx="1305920" cy="2243480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 rot="-209774">
            <a:off x="2232635" y="1922413"/>
            <a:ext cx="1441844" cy="2437538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 rot="3870501">
            <a:off x="3470770" y="968295"/>
            <a:ext cx="3177368" cy="3928002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 rot="-844436" flipH="1">
            <a:off x="2709254" y="728548"/>
            <a:ext cx="3169708" cy="126592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573642" y="710491"/>
            <a:ext cx="3996716" cy="3691348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40950" y="3116200"/>
            <a:ext cx="1862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3047100" y="2081963"/>
            <a:ext cx="30498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186013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3275850" y="3252075"/>
            <a:ext cx="2592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4572000" y="1624413"/>
            <a:ext cx="31320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5001612" y="257181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 rot="-5400000">
            <a:off x="2746599" y="-109757"/>
            <a:ext cx="1582690" cy="1885663"/>
            <a:chOff x="6981538" y="-300875"/>
            <a:chExt cx="1741900" cy="2075350"/>
          </a:xfrm>
        </p:grpSpPr>
        <p:sp>
          <p:nvSpPr>
            <p:cNvPr id="213" name="Google Shape;213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-5400000" flipH="1">
            <a:off x="2746599" y="3414943"/>
            <a:ext cx="1582690" cy="1885663"/>
            <a:chOff x="6981538" y="-300875"/>
            <a:chExt cx="1741900" cy="2075350"/>
          </a:xfrm>
        </p:grpSpPr>
        <p:sp>
          <p:nvSpPr>
            <p:cNvPr id="220" name="Google Shape;220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0"/>
          <p:cNvSpPr/>
          <p:nvPr/>
        </p:nvSpPr>
        <p:spPr>
          <a:xfrm>
            <a:off x="0" y="50"/>
            <a:ext cx="3667114" cy="5143523"/>
          </a:xfrm>
          <a:custGeom>
            <a:avLst/>
            <a:gdLst/>
            <a:ahLst/>
            <a:cxnLst/>
            <a:rect l="l" t="t" r="r" b="b"/>
            <a:pathLst>
              <a:path w="19362" h="27916" extrusionOk="0">
                <a:moveTo>
                  <a:pt x="0" y="1"/>
                </a:moveTo>
                <a:lnTo>
                  <a:pt x="0" y="27915"/>
                </a:lnTo>
                <a:lnTo>
                  <a:pt x="15590" y="27915"/>
                </a:lnTo>
                <a:cubicBezTo>
                  <a:pt x="15641" y="27876"/>
                  <a:pt x="15687" y="27836"/>
                  <a:pt x="15738" y="27790"/>
                </a:cubicBezTo>
                <a:cubicBezTo>
                  <a:pt x="16635" y="27001"/>
                  <a:pt x="17215" y="25842"/>
                  <a:pt x="17396" y="24650"/>
                </a:cubicBezTo>
                <a:cubicBezTo>
                  <a:pt x="17743" y="22389"/>
                  <a:pt x="16647" y="20191"/>
                  <a:pt x="15670" y="18255"/>
                </a:cubicBezTo>
                <a:cubicBezTo>
                  <a:pt x="14636" y="16187"/>
                  <a:pt x="13983" y="13836"/>
                  <a:pt x="14227" y="11485"/>
                </a:cubicBezTo>
                <a:cubicBezTo>
                  <a:pt x="14415" y="9633"/>
                  <a:pt x="15249" y="8049"/>
                  <a:pt x="16249" y="6538"/>
                </a:cubicBezTo>
                <a:cubicBezTo>
                  <a:pt x="16272" y="6509"/>
                  <a:pt x="16289" y="6481"/>
                  <a:pt x="16306" y="6453"/>
                </a:cubicBezTo>
                <a:cubicBezTo>
                  <a:pt x="17311" y="4953"/>
                  <a:pt x="19361" y="2977"/>
                  <a:pt x="18055" y="1023"/>
                </a:cubicBezTo>
                <a:cubicBezTo>
                  <a:pt x="17709" y="512"/>
                  <a:pt x="17197" y="205"/>
                  <a:pt x="16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/>
          <p:nvPr/>
        </p:nvSpPr>
        <p:spPr>
          <a:xfrm rot="10046973">
            <a:off x="4995125" y="2034413"/>
            <a:ext cx="1585924" cy="60051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 rot="-5044098" flipH="1">
            <a:off x="1591620" y="708050"/>
            <a:ext cx="1759748" cy="1191419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/>
          <p:nvPr/>
        </p:nvSpPr>
        <p:spPr>
          <a:xfrm rot="-1418069">
            <a:off x="1634198" y="171783"/>
            <a:ext cx="1864605" cy="2577226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 rot="3013715">
            <a:off x="5985590" y="306446"/>
            <a:ext cx="1228119" cy="1961229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2153450" y="0"/>
            <a:ext cx="4837101" cy="2574125"/>
          </a:xfrm>
          <a:custGeom>
            <a:avLst/>
            <a:gdLst/>
            <a:ahLst/>
            <a:cxnLst/>
            <a:rect l="l" t="t" r="r" b="b"/>
            <a:pathLst>
              <a:path w="7108" h="2131" extrusionOk="0">
                <a:moveTo>
                  <a:pt x="3562" y="0"/>
                </a:moveTo>
                <a:cubicBezTo>
                  <a:pt x="1590" y="0"/>
                  <a:pt x="0" y="954"/>
                  <a:pt x="0" y="2131"/>
                </a:cubicBezTo>
                <a:lnTo>
                  <a:pt x="7107" y="2131"/>
                </a:lnTo>
                <a:cubicBezTo>
                  <a:pt x="7107" y="954"/>
                  <a:pt x="5517" y="0"/>
                  <a:pt x="35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3774277"/>
            <a:ext cx="1256394" cy="1369223"/>
          </a:xfrm>
          <a:custGeom>
            <a:avLst/>
            <a:gdLst/>
            <a:ahLst/>
            <a:cxnLst/>
            <a:rect l="l" t="t" r="r" b="b"/>
            <a:pathLst>
              <a:path w="11695" h="5747" extrusionOk="0">
                <a:moveTo>
                  <a:pt x="0" y="1"/>
                </a:moveTo>
                <a:lnTo>
                  <a:pt x="0" y="5425"/>
                </a:lnTo>
                <a:cubicBezTo>
                  <a:pt x="463" y="5624"/>
                  <a:pt x="1017" y="5747"/>
                  <a:pt x="1677" y="5747"/>
                </a:cubicBezTo>
                <a:cubicBezTo>
                  <a:pt x="2011" y="5747"/>
                  <a:pt x="2374" y="5715"/>
                  <a:pt x="2766" y="5646"/>
                </a:cubicBezTo>
                <a:cubicBezTo>
                  <a:pt x="5617" y="5157"/>
                  <a:pt x="6078" y="4745"/>
                  <a:pt x="7076" y="4745"/>
                </a:cubicBezTo>
                <a:cubicBezTo>
                  <a:pt x="7456" y="4745"/>
                  <a:pt x="7914" y="4804"/>
                  <a:pt x="8610" y="4942"/>
                </a:cubicBezTo>
                <a:cubicBezTo>
                  <a:pt x="9049" y="5029"/>
                  <a:pt x="9423" y="5067"/>
                  <a:pt x="9742" y="5067"/>
                </a:cubicBezTo>
                <a:cubicBezTo>
                  <a:pt x="11263" y="5067"/>
                  <a:pt x="11538" y="4206"/>
                  <a:pt x="11609" y="3647"/>
                </a:cubicBezTo>
                <a:cubicBezTo>
                  <a:pt x="11694" y="2971"/>
                  <a:pt x="11047" y="1330"/>
                  <a:pt x="9757" y="506"/>
                </a:cubicBezTo>
                <a:cubicBezTo>
                  <a:pt x="9547" y="319"/>
                  <a:pt x="9320" y="148"/>
                  <a:pt x="9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 rot="5400000" flipH="1">
            <a:off x="7598551" y="3598046"/>
            <a:ext cx="1767722" cy="1323169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3006000" y="2869398"/>
            <a:ext cx="31320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"/>
          </p:nvPr>
        </p:nvSpPr>
        <p:spPr>
          <a:xfrm>
            <a:off x="3220806" y="364296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2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0385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1038575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/>
          <p:nvPr/>
        </p:nvSpPr>
        <p:spPr>
          <a:xfrm rot="5400000">
            <a:off x="47782" y="-47794"/>
            <a:ext cx="1642217" cy="1737807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 rot="-5400000" flipH="1">
            <a:off x="7527149" y="35226"/>
            <a:ext cx="1661937" cy="1571763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3925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68" name="Google Shape;268;p2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72" name="Google Shape;272;p2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345186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2"/>
          </p:nvPr>
        </p:nvSpPr>
        <p:spPr>
          <a:xfrm>
            <a:off x="2345175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3"/>
          </p:nvPr>
        </p:nvSpPr>
        <p:spPr>
          <a:xfrm>
            <a:off x="2345174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4"/>
          </p:nvPr>
        </p:nvSpPr>
        <p:spPr>
          <a:xfrm>
            <a:off x="2345188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5"/>
          </p:nvPr>
        </p:nvSpPr>
        <p:spPr>
          <a:xfrm>
            <a:off x="6342738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6"/>
          </p:nvPr>
        </p:nvSpPr>
        <p:spPr>
          <a:xfrm>
            <a:off x="6342747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25"/>
          <p:cNvSpPr/>
          <p:nvPr/>
        </p:nvSpPr>
        <p:spPr>
          <a:xfrm rot="-5400000" flipH="1">
            <a:off x="259574" y="-220291"/>
            <a:ext cx="589804" cy="1157561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 rot="-5400000" flipH="1">
            <a:off x="415584" y="-98036"/>
            <a:ext cx="314778" cy="968610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rot="-5400000" flipH="1">
            <a:off x="75120" y="246945"/>
            <a:ext cx="743876" cy="989366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 rot="-5400000" flipH="1">
            <a:off x="276652" y="251295"/>
            <a:ext cx="249411" cy="8928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 rot="8320551" flipH="1">
            <a:off x="7954373" y="71359"/>
            <a:ext cx="1077493" cy="1034446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 rot="8320551" flipH="1">
            <a:off x="8224403" y="95287"/>
            <a:ext cx="745493" cy="868856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8320551" flipH="1">
            <a:off x="8261387" y="448958"/>
            <a:ext cx="842274" cy="657507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320551" flipH="1">
            <a:off x="8374403" y="488015"/>
            <a:ext cx="706031" cy="545561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7"/>
          </p:nvPr>
        </p:nvSpPr>
        <p:spPr>
          <a:xfrm>
            <a:off x="6342749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/>
          <p:nvPr/>
        </p:nvSpPr>
        <p:spPr>
          <a:xfrm rot="10800000" flipH="1">
            <a:off x="-639331" y="-14428"/>
            <a:ext cx="5609625" cy="5233000"/>
          </a:xfrm>
          <a:custGeom>
            <a:avLst/>
            <a:gdLst/>
            <a:ahLst/>
            <a:cxnLst/>
            <a:rect l="l" t="t" r="r" b="b"/>
            <a:pathLst>
              <a:path w="224385" h="209320" extrusionOk="0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/>
          <p:nvPr/>
        </p:nvSpPr>
        <p:spPr>
          <a:xfrm rot="10800000" flipH="1">
            <a:off x="448747" y="-8003"/>
            <a:ext cx="4517425" cy="3497775"/>
          </a:xfrm>
          <a:custGeom>
            <a:avLst/>
            <a:gdLst/>
            <a:ahLst/>
            <a:cxnLst/>
            <a:rect l="l" t="t" r="r" b="b"/>
            <a:pathLst>
              <a:path w="180697" h="139911" extrusionOk="0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 rot="10800000">
            <a:off x="-602281" y="-14425"/>
            <a:ext cx="2729500" cy="2519100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4629151" y="-8276"/>
            <a:ext cx="4094287" cy="1647149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4207250" y="-8283"/>
            <a:ext cx="4516156" cy="1816868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1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2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3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subTitle" idx="4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6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subTitle" idx="1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subTitle" idx="1"/>
          </p:nvPr>
        </p:nvSpPr>
        <p:spPr>
          <a:xfrm>
            <a:off x="7741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2"/>
          </p:nvPr>
        </p:nvSpPr>
        <p:spPr>
          <a:xfrm>
            <a:off x="7741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subTitle" idx="3"/>
          </p:nvPr>
        </p:nvSpPr>
        <p:spPr>
          <a:xfrm>
            <a:off x="362595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0" name="Google Shape;480;p48"/>
          <p:cNvSpPr txBox="1">
            <a:spLocks noGrp="1"/>
          </p:cNvSpPr>
          <p:nvPr>
            <p:ph type="subTitle" idx="4"/>
          </p:nvPr>
        </p:nvSpPr>
        <p:spPr>
          <a:xfrm>
            <a:off x="362595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5"/>
          </p:nvPr>
        </p:nvSpPr>
        <p:spPr>
          <a:xfrm>
            <a:off x="64778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2" name="Google Shape;482;p48"/>
          <p:cNvSpPr txBox="1">
            <a:spLocks noGrp="1"/>
          </p:cNvSpPr>
          <p:nvPr>
            <p:ph type="subTitle" idx="6"/>
          </p:nvPr>
        </p:nvSpPr>
        <p:spPr>
          <a:xfrm>
            <a:off x="64778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subTitle" idx="7"/>
          </p:nvPr>
        </p:nvSpPr>
        <p:spPr>
          <a:xfrm>
            <a:off x="7741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" name="Google Shape;484;p48"/>
          <p:cNvSpPr txBox="1">
            <a:spLocks noGrp="1"/>
          </p:cNvSpPr>
          <p:nvPr>
            <p:ph type="subTitle" idx="8"/>
          </p:nvPr>
        </p:nvSpPr>
        <p:spPr>
          <a:xfrm>
            <a:off x="7741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ubTitle" idx="9"/>
          </p:nvPr>
        </p:nvSpPr>
        <p:spPr>
          <a:xfrm>
            <a:off x="362595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subTitle" idx="13"/>
          </p:nvPr>
        </p:nvSpPr>
        <p:spPr>
          <a:xfrm>
            <a:off x="362595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4"/>
          </p:nvPr>
        </p:nvSpPr>
        <p:spPr>
          <a:xfrm>
            <a:off x="64778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subTitle" idx="15"/>
          </p:nvPr>
        </p:nvSpPr>
        <p:spPr>
          <a:xfrm>
            <a:off x="64778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4045600" y="884775"/>
            <a:ext cx="1098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"/>
          <p:cNvSpPr/>
          <p:nvPr/>
        </p:nvSpPr>
        <p:spPr>
          <a:xfrm rot="10800000">
            <a:off x="3" y="5"/>
            <a:ext cx="703247" cy="149186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8"/>
          <p:cNvGrpSpPr/>
          <p:nvPr/>
        </p:nvGrpSpPr>
        <p:grpSpPr>
          <a:xfrm rot="3269778" flipH="1">
            <a:off x="241954" y="14756"/>
            <a:ext cx="878808" cy="1153218"/>
            <a:chOff x="5413" y="3990161"/>
            <a:chExt cx="878892" cy="1153328"/>
          </a:xfrm>
        </p:grpSpPr>
        <p:grpSp>
          <p:nvGrpSpPr>
            <p:cNvPr id="493" name="Google Shape;493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494" name="Google Shape;494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497" name="Google Shape;497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48"/>
          <p:cNvSpPr/>
          <p:nvPr/>
        </p:nvSpPr>
        <p:spPr>
          <a:xfrm rot="5400000">
            <a:off x="7991099" y="233775"/>
            <a:ext cx="1386675" cy="919124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-1" y="935925"/>
            <a:ext cx="598475" cy="1635837"/>
          </a:xfrm>
          <a:custGeom>
            <a:avLst/>
            <a:gdLst/>
            <a:ahLst/>
            <a:cxnLst/>
            <a:rect l="l" t="t" r="r" b="b"/>
            <a:pathLst>
              <a:path w="5334" h="20928" extrusionOk="0">
                <a:moveTo>
                  <a:pt x="0" y="0"/>
                </a:moveTo>
                <a:lnTo>
                  <a:pt x="6" y="20844"/>
                </a:lnTo>
                <a:cubicBezTo>
                  <a:pt x="153" y="20884"/>
                  <a:pt x="312" y="20906"/>
                  <a:pt x="466" y="20918"/>
                </a:cubicBezTo>
                <a:cubicBezTo>
                  <a:pt x="549" y="20924"/>
                  <a:pt x="633" y="20928"/>
                  <a:pt x="716" y="20928"/>
                </a:cubicBezTo>
                <a:cubicBezTo>
                  <a:pt x="1470" y="20928"/>
                  <a:pt x="2204" y="20652"/>
                  <a:pt x="2772" y="20151"/>
                </a:cubicBezTo>
                <a:cubicBezTo>
                  <a:pt x="3408" y="19589"/>
                  <a:pt x="3817" y="18771"/>
                  <a:pt x="3947" y="17925"/>
                </a:cubicBezTo>
                <a:cubicBezTo>
                  <a:pt x="4192" y="16334"/>
                  <a:pt x="3413" y="14778"/>
                  <a:pt x="2726" y="13409"/>
                </a:cubicBezTo>
                <a:cubicBezTo>
                  <a:pt x="1994" y="11950"/>
                  <a:pt x="1534" y="10286"/>
                  <a:pt x="1704" y="8622"/>
                </a:cubicBezTo>
                <a:cubicBezTo>
                  <a:pt x="1840" y="7315"/>
                  <a:pt x="2425" y="6196"/>
                  <a:pt x="3135" y="5129"/>
                </a:cubicBezTo>
                <a:lnTo>
                  <a:pt x="3175" y="5066"/>
                </a:lnTo>
                <a:cubicBezTo>
                  <a:pt x="3885" y="4010"/>
                  <a:pt x="5333" y="2613"/>
                  <a:pt x="4407" y="1233"/>
                </a:cubicBezTo>
                <a:cubicBezTo>
                  <a:pt x="3913" y="494"/>
                  <a:pt x="2931" y="364"/>
                  <a:pt x="2136" y="227"/>
                </a:cubicBezTo>
                <a:cubicBezTo>
                  <a:pt x="1431" y="108"/>
                  <a:pt x="716" y="34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48"/>
          <p:cNvGrpSpPr/>
          <p:nvPr/>
        </p:nvGrpSpPr>
        <p:grpSpPr>
          <a:xfrm rot="-2700000">
            <a:off x="8245058" y="24202"/>
            <a:ext cx="878759" cy="1153154"/>
            <a:chOff x="5413" y="3990161"/>
            <a:chExt cx="878892" cy="1153328"/>
          </a:xfrm>
        </p:grpSpPr>
        <p:grpSp>
          <p:nvGrpSpPr>
            <p:cNvPr id="504" name="Google Shape;504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505" name="Google Shape;505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508" name="Google Shape;508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" name="Google Shape;512;p48"/>
          <p:cNvSpPr/>
          <p:nvPr/>
        </p:nvSpPr>
        <p:spPr>
          <a:xfrm rot="-5400000">
            <a:off x="7911699" y="1349104"/>
            <a:ext cx="1977233" cy="487370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1_1_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subTitle" idx="1"/>
          </p:nvPr>
        </p:nvSpPr>
        <p:spPr>
          <a:xfrm>
            <a:off x="1084725" y="1870449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subTitle" idx="2"/>
          </p:nvPr>
        </p:nvSpPr>
        <p:spPr>
          <a:xfrm>
            <a:off x="108472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subTitle" idx="3"/>
          </p:nvPr>
        </p:nvSpPr>
        <p:spPr>
          <a:xfrm>
            <a:off x="6342075" y="18704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ubTitle" idx="4"/>
          </p:nvPr>
        </p:nvSpPr>
        <p:spPr>
          <a:xfrm>
            <a:off x="634207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5"/>
          </p:nvPr>
        </p:nvSpPr>
        <p:spPr>
          <a:xfrm>
            <a:off x="6342075" y="29657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ubTitle" idx="6"/>
          </p:nvPr>
        </p:nvSpPr>
        <p:spPr>
          <a:xfrm>
            <a:off x="6342075" y="26531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subTitle" idx="7"/>
          </p:nvPr>
        </p:nvSpPr>
        <p:spPr>
          <a:xfrm>
            <a:off x="1084725" y="406107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1" name="Google Shape;521;p49"/>
          <p:cNvSpPr txBox="1">
            <a:spLocks noGrp="1"/>
          </p:cNvSpPr>
          <p:nvPr>
            <p:ph type="subTitle" idx="8"/>
          </p:nvPr>
        </p:nvSpPr>
        <p:spPr>
          <a:xfrm>
            <a:off x="1084725" y="3748479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2" name="Google Shape;522;p49"/>
          <p:cNvSpPr txBox="1">
            <a:spLocks noGrp="1"/>
          </p:cNvSpPr>
          <p:nvPr>
            <p:ph type="subTitle" idx="9"/>
          </p:nvPr>
        </p:nvSpPr>
        <p:spPr>
          <a:xfrm>
            <a:off x="1084725" y="296575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3" name="Google Shape;523;p49"/>
          <p:cNvSpPr txBox="1">
            <a:spLocks noGrp="1"/>
          </p:cNvSpPr>
          <p:nvPr>
            <p:ph type="subTitle" idx="13"/>
          </p:nvPr>
        </p:nvSpPr>
        <p:spPr>
          <a:xfrm>
            <a:off x="1084725" y="2653158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4" name="Google Shape;524;p49"/>
          <p:cNvSpPr txBox="1">
            <a:spLocks noGrp="1"/>
          </p:cNvSpPr>
          <p:nvPr>
            <p:ph type="subTitle" idx="14"/>
          </p:nvPr>
        </p:nvSpPr>
        <p:spPr>
          <a:xfrm>
            <a:off x="6342075" y="4061075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" name="Google Shape;525;p49"/>
          <p:cNvSpPr txBox="1">
            <a:spLocks noGrp="1"/>
          </p:cNvSpPr>
          <p:nvPr>
            <p:ph type="subTitle" idx="15"/>
          </p:nvPr>
        </p:nvSpPr>
        <p:spPr>
          <a:xfrm>
            <a:off x="6342075" y="3748475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4172375" y="884775"/>
            <a:ext cx="742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9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9"/>
          <p:cNvSpPr/>
          <p:nvPr/>
        </p:nvSpPr>
        <p:spPr>
          <a:xfrm flipH="1">
            <a:off x="8075550" y="-1743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8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 rot="10800000" flipH="1">
            <a:off x="-2421723" y="-2457095"/>
            <a:ext cx="8278950" cy="6047100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35" name="Google Shape;535;p51"/>
          <p:cNvSpPr/>
          <p:nvPr/>
        </p:nvSpPr>
        <p:spPr>
          <a:xfrm rot="-10083919" flipH="1">
            <a:off x="-1271890" y="-873657"/>
            <a:ext cx="2729545" cy="2519141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10800000" flipH="1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_1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 flipH="1">
            <a:off x="834110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10800000">
            <a:off x="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9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/>
          <p:nvPr/>
        </p:nvSpPr>
        <p:spPr>
          <a:xfrm rot="-5320285" flipH="1">
            <a:off x="-2213136" y="-1585"/>
            <a:ext cx="4443570" cy="1955535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53"/>
          <p:cNvSpPr txBox="1">
            <a:spLocks noGrp="1"/>
          </p:cNvSpPr>
          <p:nvPr>
            <p:ph type="subTitle" idx="1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547" name="Google Shape;547;p53"/>
          <p:cNvSpPr/>
          <p:nvPr/>
        </p:nvSpPr>
        <p:spPr>
          <a:xfrm rot="-3755545" flipH="1">
            <a:off x="4997871" y="2946773"/>
            <a:ext cx="6474385" cy="2849132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5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552" name="Google Shape;552;p5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556" name="Google Shape;556;p5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5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561" name="Google Shape;561;p55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2" name="Google Shape;562;p55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55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1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5"/>
          <p:cNvSpPr txBox="1">
            <a:spLocks noGrp="1"/>
          </p:cNvSpPr>
          <p:nvPr>
            <p:ph type="subTitle" idx="2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3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4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ONE_COLUMN_TEXT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/>
          <p:nvPr/>
        </p:nvSpPr>
        <p:spPr>
          <a:xfrm rot="5400000">
            <a:off x="5626584" y="505897"/>
            <a:ext cx="4023310" cy="301149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subTitle" idx="1"/>
          </p:nvPr>
        </p:nvSpPr>
        <p:spPr>
          <a:xfrm>
            <a:off x="887500" y="35399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6"/>
          <p:cNvSpPr txBox="1">
            <a:spLocks noGrp="1"/>
          </p:cNvSpPr>
          <p:nvPr>
            <p:ph type="subTitle" idx="2"/>
          </p:nvPr>
        </p:nvSpPr>
        <p:spPr>
          <a:xfrm>
            <a:off x="1061899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6"/>
          <p:cNvSpPr txBox="1">
            <a:spLocks noGrp="1"/>
          </p:cNvSpPr>
          <p:nvPr>
            <p:ph type="subTitle" idx="3"/>
          </p:nvPr>
        </p:nvSpPr>
        <p:spPr>
          <a:xfrm>
            <a:off x="3059200" y="3534999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6"/>
          <p:cNvSpPr txBox="1">
            <a:spLocks noGrp="1"/>
          </p:cNvSpPr>
          <p:nvPr>
            <p:ph type="subTitle" idx="4"/>
          </p:nvPr>
        </p:nvSpPr>
        <p:spPr>
          <a:xfrm>
            <a:off x="3288141" y="3175925"/>
            <a:ext cx="12672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56"/>
          <p:cNvSpPr/>
          <p:nvPr/>
        </p:nvSpPr>
        <p:spPr>
          <a:xfrm rot="5400000" flipH="1">
            <a:off x="6627198" y="924503"/>
            <a:ext cx="3441330" cy="1592273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 flipH="1">
            <a:off x="7027838" y="2904171"/>
            <a:ext cx="2116163" cy="2239341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subTitle" idx="5"/>
          </p:nvPr>
        </p:nvSpPr>
        <p:spPr>
          <a:xfrm>
            <a:off x="5228550" y="35350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subTitle" idx="6"/>
          </p:nvPr>
        </p:nvSpPr>
        <p:spPr>
          <a:xfrm>
            <a:off x="5402936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 rot="5766672">
            <a:off x="-2016830" y="1916162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5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5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5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45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5"/>
          <p:cNvSpPr/>
          <p:nvPr/>
        </p:nvSpPr>
        <p:spPr>
          <a:xfrm rot="-6776231">
            <a:off x="5379710" y="-1534247"/>
            <a:ext cx="5233928" cy="44536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3954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411300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3"/>
          </p:nvPr>
        </p:nvSpPr>
        <p:spPr>
          <a:xfrm>
            <a:off x="4376198" y="221972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subTitle" idx="5"/>
          </p:nvPr>
        </p:nvSpPr>
        <p:spPr>
          <a:xfrm>
            <a:off x="6341081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/>
          <p:nvPr/>
        </p:nvSpPr>
        <p:spPr>
          <a:xfrm flipH="1">
            <a:off x="2154881" y="4637301"/>
            <a:ext cx="4915891" cy="543728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flipH="1">
            <a:off x="2778176" y="4489780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 rot="-5400000" flipH="1">
            <a:off x="8565611" y="4500747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/>
          <p:nvPr/>
        </p:nvSpPr>
        <p:spPr>
          <a:xfrm rot="5400000" flipH="1">
            <a:off x="8805362" y="123311"/>
            <a:ext cx="229858" cy="220424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6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47"/>
          <p:cNvSpPr txBox="1">
            <a:spLocks noGrp="1"/>
          </p:cNvSpPr>
          <p:nvPr>
            <p:ph type="subTitle" idx="1"/>
          </p:nvPr>
        </p:nvSpPr>
        <p:spPr>
          <a:xfrm>
            <a:off x="4466177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9" name="Google Shape;469;p47"/>
          <p:cNvSpPr txBox="1">
            <a:spLocks noGrp="1"/>
          </p:cNvSpPr>
          <p:nvPr>
            <p:ph type="subTitle" idx="2"/>
          </p:nvPr>
        </p:nvSpPr>
        <p:spPr>
          <a:xfrm>
            <a:off x="4466190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47"/>
          <p:cNvSpPr txBox="1">
            <a:spLocks noGrp="1"/>
          </p:cNvSpPr>
          <p:nvPr>
            <p:ph type="subTitle" idx="3"/>
          </p:nvPr>
        </p:nvSpPr>
        <p:spPr>
          <a:xfrm>
            <a:off x="6341444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1" name="Google Shape;471;p47"/>
          <p:cNvSpPr txBox="1">
            <a:spLocks noGrp="1"/>
          </p:cNvSpPr>
          <p:nvPr>
            <p:ph type="subTitle" idx="4"/>
          </p:nvPr>
        </p:nvSpPr>
        <p:spPr>
          <a:xfrm>
            <a:off x="6341456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47"/>
          <p:cNvSpPr txBox="1">
            <a:spLocks noGrp="1"/>
          </p:cNvSpPr>
          <p:nvPr>
            <p:ph type="subTitle" idx="5"/>
          </p:nvPr>
        </p:nvSpPr>
        <p:spPr>
          <a:xfrm>
            <a:off x="5403806" y="20022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subTitle" idx="6"/>
          </p:nvPr>
        </p:nvSpPr>
        <p:spPr>
          <a:xfrm>
            <a:off x="5403819" y="157720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rot="10800000">
            <a:off x="-19486" y="490670"/>
            <a:ext cx="4116076" cy="4652845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4784700" y="3518475"/>
            <a:ext cx="3379777" cy="963717"/>
          </a:xfrm>
          <a:custGeom>
            <a:avLst/>
            <a:gdLst/>
            <a:ahLst/>
            <a:cxnLst/>
            <a:rect l="l" t="t" r="r" b="b"/>
            <a:pathLst>
              <a:path w="199544" h="111348" extrusionOk="0">
                <a:moveTo>
                  <a:pt x="99772" y="1"/>
                </a:moveTo>
                <a:cubicBezTo>
                  <a:pt x="44666" y="1"/>
                  <a:pt x="1" y="24919"/>
                  <a:pt x="1" y="55674"/>
                </a:cubicBezTo>
                <a:cubicBezTo>
                  <a:pt x="1" y="86429"/>
                  <a:pt x="44666" y="111347"/>
                  <a:pt x="99772" y="111347"/>
                </a:cubicBezTo>
                <a:cubicBezTo>
                  <a:pt x="154878" y="111347"/>
                  <a:pt x="199543" y="86429"/>
                  <a:pt x="199543" y="55674"/>
                </a:cubicBezTo>
                <a:cubicBezTo>
                  <a:pt x="199543" y="24919"/>
                  <a:pt x="154878" y="1"/>
                  <a:pt x="997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00000">
            <a:off x="6371323" y="-22"/>
            <a:ext cx="2802301" cy="1908198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 flipH="1">
            <a:off x="7904838" y="3746504"/>
            <a:ext cx="611314" cy="1396972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 flipH="1">
            <a:off x="7998733" y="3808057"/>
            <a:ext cx="263199" cy="1335421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13225" y="348275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8261926" y="3452459"/>
            <a:ext cx="740000" cy="1691047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69655" y="3526967"/>
            <a:ext cx="318605" cy="1616538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17898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/>
          <p:nvPr/>
        </p:nvSpPr>
        <p:spPr>
          <a:xfrm rot="10800000">
            <a:off x="5114776" y="-394445"/>
            <a:ext cx="5118875" cy="373892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2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subTitle" idx="3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4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/>
          <p:nvPr/>
        </p:nvSpPr>
        <p:spPr>
          <a:xfrm rot="-7126212">
            <a:off x="-3438667" y="2453900"/>
            <a:ext cx="5119108" cy="373909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 rot="-5400000">
            <a:off x="-1863306" y="2265115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2"/>
          <p:cNvSpPr/>
          <p:nvPr/>
        </p:nvSpPr>
        <p:spPr>
          <a:xfrm rot="-1213025">
            <a:off x="7174966" y="433548"/>
            <a:ext cx="5459327" cy="5145149"/>
          </a:xfrm>
          <a:custGeom>
            <a:avLst/>
            <a:gdLst/>
            <a:ahLst/>
            <a:cxnLst/>
            <a:rect l="l" t="t" r="r" b="b"/>
            <a:pathLst>
              <a:path w="176320" h="166173" extrusionOk="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4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8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/>
          <p:nvPr/>
        </p:nvSpPr>
        <p:spPr>
          <a:xfrm rot="10800000" flipH="1">
            <a:off x="-2536724" y="3650250"/>
            <a:ext cx="6718109" cy="2956828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1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2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8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/>
          <p:nvPr/>
        </p:nvSpPr>
        <p:spPr>
          <a:xfrm rot="-5400000">
            <a:off x="655281" y="2788080"/>
            <a:ext cx="1700140" cy="3010707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1"/>
          </p:nvPr>
        </p:nvSpPr>
        <p:spPr>
          <a:xfrm>
            <a:off x="713250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2"/>
          </p:nvPr>
        </p:nvSpPr>
        <p:spPr>
          <a:xfrm>
            <a:off x="4696325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3"/>
          </p:nvPr>
        </p:nvSpPr>
        <p:spPr>
          <a:xfrm>
            <a:off x="713250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4"/>
          </p:nvPr>
        </p:nvSpPr>
        <p:spPr>
          <a:xfrm>
            <a:off x="4696325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3765875" y="884775"/>
            <a:ext cx="1685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586825" y="0"/>
            <a:ext cx="6039251" cy="1257950"/>
          </a:xfrm>
          <a:custGeom>
            <a:avLst/>
            <a:gdLst/>
            <a:ahLst/>
            <a:cxnLst/>
            <a:rect l="l" t="t" r="r" b="b"/>
            <a:pathLst>
              <a:path w="67625" h="14086" extrusionOk="0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-152400" y="0"/>
            <a:ext cx="2499379" cy="4426045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3"/>
          <p:cNvGrpSpPr/>
          <p:nvPr/>
        </p:nvGrpSpPr>
        <p:grpSpPr>
          <a:xfrm>
            <a:off x="8900" y="0"/>
            <a:ext cx="8096550" cy="5143525"/>
            <a:chOff x="-366225" y="0"/>
            <a:chExt cx="8096550" cy="5143525"/>
          </a:xfrm>
        </p:grpSpPr>
        <p:sp>
          <p:nvSpPr>
            <p:cNvPr id="248" name="Google Shape;248;p23"/>
            <p:cNvSpPr/>
            <p:nvPr/>
          </p:nvSpPr>
          <p:spPr>
            <a:xfrm rot="10800000">
              <a:off x="2124416" y="42"/>
              <a:ext cx="5605909" cy="5143483"/>
            </a:xfrm>
            <a:custGeom>
              <a:avLst/>
              <a:gdLst/>
              <a:ahLst/>
              <a:cxnLst/>
              <a:rect l="l" t="t" r="r" b="b"/>
              <a:pathLst>
                <a:path w="14575" h="14449" extrusionOk="0">
                  <a:moveTo>
                    <a:pt x="14575" y="1"/>
                  </a:moveTo>
                  <a:cubicBezTo>
                    <a:pt x="14143" y="433"/>
                    <a:pt x="13876" y="1005"/>
                    <a:pt x="13812" y="1615"/>
                  </a:cubicBezTo>
                  <a:cubicBezTo>
                    <a:pt x="13698" y="2530"/>
                    <a:pt x="14054" y="3356"/>
                    <a:pt x="13444" y="4169"/>
                  </a:cubicBezTo>
                  <a:cubicBezTo>
                    <a:pt x="13012" y="4741"/>
                    <a:pt x="12338" y="4931"/>
                    <a:pt x="11703" y="5198"/>
                  </a:cubicBezTo>
                  <a:cubicBezTo>
                    <a:pt x="10737" y="5617"/>
                    <a:pt x="9822" y="6329"/>
                    <a:pt x="9518" y="7371"/>
                  </a:cubicBezTo>
                  <a:cubicBezTo>
                    <a:pt x="9302" y="8121"/>
                    <a:pt x="9429" y="8921"/>
                    <a:pt x="9149" y="9645"/>
                  </a:cubicBezTo>
                  <a:cubicBezTo>
                    <a:pt x="8672" y="10849"/>
                    <a:pt x="7688" y="11210"/>
                    <a:pt x="6524" y="11210"/>
                  </a:cubicBezTo>
                  <a:cubicBezTo>
                    <a:pt x="6385" y="11210"/>
                    <a:pt x="6243" y="11205"/>
                    <a:pt x="6099" y="11196"/>
                  </a:cubicBezTo>
                  <a:cubicBezTo>
                    <a:pt x="5885" y="11182"/>
                    <a:pt x="5672" y="11174"/>
                    <a:pt x="5463" y="11174"/>
                  </a:cubicBezTo>
                  <a:cubicBezTo>
                    <a:pt x="4311" y="11174"/>
                    <a:pt x="3244" y="11407"/>
                    <a:pt x="2287" y="12149"/>
                  </a:cubicBezTo>
                  <a:cubicBezTo>
                    <a:pt x="1563" y="12695"/>
                    <a:pt x="1068" y="13496"/>
                    <a:pt x="394" y="14105"/>
                  </a:cubicBezTo>
                  <a:cubicBezTo>
                    <a:pt x="267" y="14233"/>
                    <a:pt x="127" y="14347"/>
                    <a:pt x="0" y="14449"/>
                  </a:cubicBezTo>
                  <a:lnTo>
                    <a:pt x="14575" y="14449"/>
                  </a:lnTo>
                  <a:lnTo>
                    <a:pt x="1457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-366225" y="0"/>
              <a:ext cx="2490600" cy="5143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1038550" y="646263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1038575" y="1365538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1392550" y="1228563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3"/>
          <p:cNvSpPr/>
          <p:nvPr/>
        </p:nvSpPr>
        <p:spPr>
          <a:xfrm rot="150">
            <a:off x="357862" y="3939560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 rot="150">
            <a:off x="508582" y="4011917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 rot="-618062">
            <a:off x="55772" y="3969651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 rot="-618062">
            <a:off x="212923" y="4040973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10799850" flipH="1">
            <a:off x="8513737" y="-7796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10799850" flipH="1">
            <a:off x="8664457" y="-7791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 rot="-10181938" flipH="1">
            <a:off x="8211647" y="-37810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 rot="-10181938" flipH="1">
            <a:off x="8368798" y="-36776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628303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0"/>
          <p:cNvSpPr/>
          <p:nvPr/>
        </p:nvSpPr>
        <p:spPr>
          <a:xfrm rot="-5033328">
            <a:off x="5726121" y="-1510411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0"/>
          <p:cNvSpPr/>
          <p:nvPr/>
        </p:nvSpPr>
        <p:spPr>
          <a:xfrm rot="5875358">
            <a:off x="-2005558" y="1369695"/>
            <a:ext cx="5233775" cy="445352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4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1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421" name="Google Shape;421;p4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326" name="Google Shape;326;p28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330" name="Google Shape;330;p28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333" name="Google Shape;333;p28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2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 rot="10800000" flipH="1">
            <a:off x="5616457" y="1661756"/>
            <a:ext cx="3527572" cy="3481771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avLst/>
            <a:gdLst/>
            <a:ahLst/>
            <a:cxnLst/>
            <a:rect l="l" t="t" r="r" b="b"/>
            <a:pathLst>
              <a:path w="54396" h="32531" extrusionOk="0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avLst/>
            <a:gdLst/>
            <a:ahLst/>
            <a:cxnLst/>
            <a:rect l="l" t="t" r="r" b="b"/>
            <a:pathLst>
              <a:path w="41136" h="6417" extrusionOk="0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82" r:id="rId24"/>
    <p:sldLayoutId id="2147483683" r:id="rId25"/>
    <p:sldLayoutId id="2147483684" r:id="rId26"/>
    <p:sldLayoutId id="2147483689" r:id="rId27"/>
    <p:sldLayoutId id="2147483690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5" r:id="rId38"/>
    <p:sldLayoutId id="2147483692" r:id="rId39"/>
    <p:sldLayoutId id="2147483693" r:id="rId40"/>
    <p:sldLayoutId id="2147483706" r:id="rId41"/>
    <p:sldLayoutId id="2147483677" r:id="rId42"/>
    <p:sldLayoutId id="2147483678" r:id="rId43"/>
    <p:sldLayoutId id="2147483679" r:id="rId44"/>
    <p:sldLayoutId id="2147483680" r:id="rId45"/>
    <p:sldLayoutId id="2147483681" r:id="rId46"/>
    <p:sldLayoutId id="2147483707" r:id="rId47"/>
    <p:sldLayoutId id="2147483686" r:id="rId48"/>
    <p:sldLayoutId id="2147483687" r:id="rId49"/>
    <p:sldLayoutId id="2147483688" r:id="rId50"/>
    <p:sldLayoutId id="2147483674" r:id="rId51"/>
    <p:sldLayoutId id="2147483675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drugs/drug-interactions-labeling/preventable-adverse-drug-reactions-focus-drug-interactions#:~:text=These%20studies%20estimate%20that%206.7,a%20fatality%20rate%20of%200.32%25.&amp;text=If%20these%20estimates%20are%20correct,causing%20over%20106%2C000%20deaths%20annuall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3.png"/><Relationship Id="rId4" Type="http://schemas.openxmlformats.org/officeDocument/2006/relationships/video" Target="../media/media2.mov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nk and blue medicine container&#10;&#10;Description automatically generated">
            <a:extLst>
              <a:ext uri="{FF2B5EF4-FFF2-40B4-BE49-F238E27FC236}">
                <a16:creationId xmlns:a16="http://schemas.microsoft.com/office/drawing/2014/main" id="{8F868B4C-861D-364B-27DC-6409FBFC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08004" cy="51435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C4249CE-0C8A-25A8-3604-A244C994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7" y="0"/>
            <a:ext cx="639433" cy="6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AEEFD392-50A7-9DDD-E79A-D27B5EC5E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3" y="65716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92"/>
          <p:cNvGrpSpPr/>
          <p:nvPr/>
        </p:nvGrpSpPr>
        <p:grpSpPr>
          <a:xfrm>
            <a:off x="3320284" y="1816114"/>
            <a:ext cx="637858" cy="130398"/>
            <a:chOff x="3320284" y="1816114"/>
            <a:chExt cx="637858" cy="130398"/>
          </a:xfrm>
        </p:grpSpPr>
        <p:cxnSp>
          <p:nvCxnSpPr>
            <p:cNvPr id="2561" name="Google Shape;2561;p92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2" name="Google Shape;2562;p92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92"/>
          <p:cNvGrpSpPr/>
          <p:nvPr/>
        </p:nvGrpSpPr>
        <p:grpSpPr>
          <a:xfrm>
            <a:off x="3140881" y="2866902"/>
            <a:ext cx="815458" cy="130398"/>
            <a:chOff x="3140881" y="2866902"/>
            <a:chExt cx="815458" cy="130398"/>
          </a:xfrm>
        </p:grpSpPr>
        <p:cxnSp>
          <p:nvCxnSpPr>
            <p:cNvPr id="2564" name="Google Shape;2564;p92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5" name="Google Shape;2565;p92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92"/>
          <p:cNvGrpSpPr/>
          <p:nvPr/>
        </p:nvGrpSpPr>
        <p:grpSpPr>
          <a:xfrm>
            <a:off x="3140881" y="3941664"/>
            <a:ext cx="815458" cy="130398"/>
            <a:chOff x="3140881" y="3941664"/>
            <a:chExt cx="815458" cy="130398"/>
          </a:xfrm>
        </p:grpSpPr>
        <p:cxnSp>
          <p:nvCxnSpPr>
            <p:cNvPr id="2567" name="Google Shape;2567;p92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92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9" name="Google Shape;2569;p92"/>
          <p:cNvSpPr/>
          <p:nvPr/>
        </p:nvSpPr>
        <p:spPr>
          <a:xfrm>
            <a:off x="1586305" y="2538636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92"/>
          <p:cNvSpPr/>
          <p:nvPr/>
        </p:nvSpPr>
        <p:spPr>
          <a:xfrm>
            <a:off x="1586305" y="3613401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92"/>
          <p:cNvSpPr/>
          <p:nvPr/>
        </p:nvSpPr>
        <p:spPr>
          <a:xfrm>
            <a:off x="1586305" y="1495732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9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Designed for clinicians, with simplicity in mind. Engage in natural, intuitive conversations with the chatbot to access ADR insights effortlessly.</a:t>
            </a:r>
            <a:endParaRPr lang="en-US" sz="1100"/>
          </a:p>
        </p:txBody>
      </p:sp>
      <p:sp>
        <p:nvSpPr>
          <p:cNvPr id="2573" name="Google Shape;2573;p9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Precise</a:t>
            </a:r>
            <a:endParaRPr/>
          </a:p>
        </p:txBody>
      </p:sp>
      <p:sp>
        <p:nvSpPr>
          <p:cNvPr id="2574" name="Google Shape;2574;p92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9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VALUE PROPOSITIONS</a:t>
            </a:r>
            <a:endParaRPr lang="en-US"/>
          </a:p>
        </p:txBody>
      </p:sp>
      <p:sp>
        <p:nvSpPr>
          <p:cNvPr id="2576" name="Google Shape;2576;p9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000000"/>
                </a:solidFill>
              </a:rPr>
              <a:t>With a deep understanding of adverse drug reactions (ADRs), Anaaya is your clinicians' ADR encyclopedia. Backed by AI expertise, it goes the extra mile to ensure safe and effective patient care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9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Precision isn't just a goal; it's our commitment. The cutting-edge technology and personalized insights ensure the right drug, for the right patient, at the right time. Every time.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92"/>
          <p:cNvSpPr txBox="1">
            <a:spLocks noGrp="1"/>
          </p:cNvSpPr>
          <p:nvPr>
            <p:ph type="subTitle" idx="4"/>
          </p:nvPr>
        </p:nvSpPr>
        <p:spPr>
          <a:xfrm>
            <a:off x="1646905" y="1464736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005E7D"/>
                </a:solidFill>
              </a:rPr>
              <a:t>ADR Expertise</a:t>
            </a:r>
            <a:endParaRPr lang="en-US">
              <a:solidFill>
                <a:srgbClr val="005E7D"/>
              </a:solidFill>
            </a:endParaRPr>
          </a:p>
        </p:txBody>
      </p:sp>
      <p:sp>
        <p:nvSpPr>
          <p:cNvPr id="2579" name="Google Shape;2579;p9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2AD55-AD76-954B-37C7-CE9C3D82B467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9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1B49A9-B2F2-4382-2AF1-03E00AFA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EFE215C-1B3C-17C5-B38C-9CD398B8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79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 lang="en-US"/>
          </a:p>
        </p:txBody>
      </p:sp>
      <p:sp>
        <p:nvSpPr>
          <p:cNvPr id="2064" name="Google Shape;2064;p79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AI Technology</a:t>
            </a:r>
            <a:endParaRPr lang="en-US" sz="1000"/>
          </a:p>
          <a:p>
            <a:pPr marL="285750" indent="-285750" algn="l">
              <a:buFont typeface="Arial"/>
              <a:buChar char="•"/>
            </a:pPr>
            <a:r>
              <a:rPr lang="en" sz="1000"/>
              <a:t>Personalization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Known Source of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Up-to-Date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Regional Consideration</a:t>
            </a:r>
          </a:p>
        </p:txBody>
      </p:sp>
      <p:sp>
        <p:nvSpPr>
          <p:cNvPr id="2065" name="Google Shape;2065;p79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 lang="en-US"/>
          </a:p>
        </p:txBody>
      </p:sp>
      <p:sp>
        <p:nvSpPr>
          <p:cNvPr id="2066" name="Google Shape;2066;p79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 lang="en-US"/>
          </a:p>
        </p:txBody>
      </p:sp>
      <p:sp>
        <p:nvSpPr>
          <p:cNvPr id="2067" name="Google Shape;2067;p79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000" dirty="0"/>
              <a:t>Data Accessibility</a:t>
            </a:r>
          </a:p>
          <a:p>
            <a:pPr marL="171450" indent="-171450" algn="l">
              <a:buFont typeface="Arial"/>
              <a:buChar char="•"/>
            </a:pPr>
            <a:r>
              <a:rPr lang="en" sz="1000" dirty="0"/>
              <a:t>Resistance to Change</a:t>
            </a:r>
          </a:p>
        </p:txBody>
      </p:sp>
      <p:sp>
        <p:nvSpPr>
          <p:cNvPr id="2068" name="Google Shape;2068;p79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069" name="Google Shape;2069;p79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Quantity and Quality of Data</a:t>
            </a:r>
            <a:endParaRPr lang="en-US" sz="1000"/>
          </a:p>
          <a:p>
            <a:pPr marL="285750" indent="-285750" algn="l">
              <a:buFont typeface="Arial,Sans-Serif"/>
              <a:buChar char="•"/>
            </a:pPr>
            <a:r>
              <a:rPr lang="en" sz="1000"/>
              <a:t>Data Privacy and Security</a:t>
            </a:r>
            <a:endParaRPr lang="en-US" sz="1000"/>
          </a:p>
        </p:txBody>
      </p:sp>
      <p:sp>
        <p:nvSpPr>
          <p:cNvPr id="2070" name="Google Shape;2070;p79"/>
          <p:cNvSpPr/>
          <p:nvPr/>
        </p:nvSpPr>
        <p:spPr>
          <a:xfrm>
            <a:off x="37507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79"/>
          <p:cNvSpPr/>
          <p:nvPr/>
        </p:nvSpPr>
        <p:spPr>
          <a:xfrm rot="5400000">
            <a:off x="37490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79"/>
          <p:cNvSpPr txBox="1">
            <a:spLocks noGrp="1"/>
          </p:cNvSpPr>
          <p:nvPr>
            <p:ph type="title" idx="4294967295"/>
          </p:nvPr>
        </p:nvSpPr>
        <p:spPr>
          <a:xfrm>
            <a:off x="3743005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</a:t>
            </a:r>
            <a:endParaRPr sz="4500"/>
          </a:p>
        </p:txBody>
      </p:sp>
      <p:sp>
        <p:nvSpPr>
          <p:cNvPr id="2073" name="Google Shape;2073;p79"/>
          <p:cNvSpPr txBox="1">
            <a:spLocks noGrp="1"/>
          </p:cNvSpPr>
          <p:nvPr>
            <p:ph type="title" idx="4294967295"/>
          </p:nvPr>
        </p:nvSpPr>
        <p:spPr>
          <a:xfrm>
            <a:off x="4553584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</a:t>
            </a:r>
            <a:endParaRPr sz="4500"/>
          </a:p>
        </p:txBody>
      </p:sp>
      <p:sp>
        <p:nvSpPr>
          <p:cNvPr id="2074" name="Google Shape;2074;p79"/>
          <p:cNvSpPr txBox="1">
            <a:spLocks noGrp="1"/>
          </p:cNvSpPr>
          <p:nvPr>
            <p:ph type="title" idx="4294967295"/>
          </p:nvPr>
        </p:nvSpPr>
        <p:spPr>
          <a:xfrm>
            <a:off x="4553584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</a:t>
            </a:r>
            <a:endParaRPr sz="4500"/>
          </a:p>
        </p:txBody>
      </p:sp>
      <p:sp>
        <p:nvSpPr>
          <p:cNvPr id="2075" name="Google Shape;2075;p79"/>
          <p:cNvSpPr txBox="1">
            <a:spLocks noGrp="1"/>
          </p:cNvSpPr>
          <p:nvPr>
            <p:ph type="title" idx="4294967295"/>
          </p:nvPr>
        </p:nvSpPr>
        <p:spPr>
          <a:xfrm>
            <a:off x="3743005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</a:t>
            </a:r>
            <a:endParaRPr sz="4500"/>
          </a:p>
        </p:txBody>
      </p:sp>
      <p:sp>
        <p:nvSpPr>
          <p:cNvPr id="2076" name="Google Shape;2076;p7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77" name="Google Shape;2077;p79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79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/>
              <a:buChar char="•"/>
            </a:pPr>
            <a:r>
              <a:rPr lang="en" sz="1000"/>
              <a:t>Scalability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Telemedicine Integration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Research Collaboration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D70BC-B84A-A61B-127E-7A68DF5C93CE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D771B2-53AE-B1D8-9C38-CBE74F9E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8220106-817A-53EC-A20E-C7FAFF85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84"/>
          <p:cNvSpPr txBox="1">
            <a:spLocks noGrp="1"/>
          </p:cNvSpPr>
          <p:nvPr>
            <p:ph type="title"/>
          </p:nvPr>
        </p:nvSpPr>
        <p:spPr>
          <a:xfrm>
            <a:off x="713225" y="341151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47" name="Google Shape;2347;p84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1A4E6E"/>
                </a:solidFill>
              </a:rPr>
              <a:t>Data Quality Improvement</a:t>
            </a:r>
            <a:endParaRPr lang="en-US">
              <a:solidFill>
                <a:srgbClr val="1A4E6E"/>
              </a:solidFill>
            </a:endParaRPr>
          </a:p>
          <a:p>
            <a:r>
              <a:rPr lang="en">
                <a:solidFill>
                  <a:srgbClr val="1A4E6E"/>
                </a:solidFill>
              </a:rPr>
              <a:t>Privacy and security measures</a:t>
            </a:r>
          </a:p>
          <a:p>
            <a:r>
              <a:rPr lang="en">
                <a:solidFill>
                  <a:srgbClr val="1A4E6E"/>
                </a:solidFill>
              </a:rPr>
              <a:t>Integration and Adoption</a:t>
            </a:r>
            <a:endParaRPr lang="en"/>
          </a:p>
          <a:p>
            <a:r>
              <a:rPr lang="en">
                <a:solidFill>
                  <a:srgbClr val="1A4E6E"/>
                </a:solidFill>
              </a:rPr>
              <a:t>Scalability</a:t>
            </a:r>
            <a:endParaRPr lang="en-US"/>
          </a:p>
          <a:p>
            <a:r>
              <a:rPr lang="en">
                <a:solidFill>
                  <a:srgbClr val="1A4E6E"/>
                </a:solidFill>
              </a:rPr>
              <a:t>Telemedicine Integration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User-Friendly Interface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Feedback Loop</a:t>
            </a:r>
            <a:endParaRPr/>
          </a:p>
          <a:p>
            <a:endParaRPr lang="en">
              <a:solidFill>
                <a:srgbClr val="1A4E6E"/>
              </a:solidFill>
            </a:endParaRPr>
          </a:p>
        </p:txBody>
      </p:sp>
      <p:pic>
        <p:nvPicPr>
          <p:cNvPr id="2" name="Picture 1" descr="A tablet with a medical prescription and a bottle&#10;&#10;Description automatically generated">
            <a:extLst>
              <a:ext uri="{FF2B5EF4-FFF2-40B4-BE49-F238E27FC236}">
                <a16:creationId xmlns:a16="http://schemas.microsoft.com/office/drawing/2014/main" id="{D11C8737-C0A1-D29F-1795-96C7D5F9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34" y="1910383"/>
            <a:ext cx="2133600" cy="295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A6241-B39C-FD4E-6425-E3D858FD7B4F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46F-DD77-E5D1-2A2F-65C27F42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35434A38-65C7-75C5-6C90-A543369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149546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Patient safety &amp;  Compliance</a:t>
            </a:r>
            <a:endParaRPr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149546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715930" y="2226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security &amp; Resources</a:t>
            </a:r>
            <a:endParaRPr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636417" y="1840499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/>
              <a:t>Cost</a:t>
            </a:r>
            <a:r>
              <a:rPr lang="en-US"/>
              <a:t> Structure</a:t>
            </a:r>
            <a:endParaRPr/>
          </a:p>
        </p:txBody>
      </p:sp>
      <p:sp>
        <p:nvSpPr>
          <p:cNvPr id="2730" name="Google Shape;2730;p95"/>
          <p:cNvSpPr txBox="1">
            <a:spLocks noGrp="1"/>
          </p:cNvSpPr>
          <p:nvPr>
            <p:ph type="subTitle" idx="9"/>
          </p:nvPr>
        </p:nvSpPr>
        <p:spPr>
          <a:xfrm>
            <a:off x="1494657" y="4071493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Providers/Clinics</a:t>
            </a:r>
            <a:endParaRPr/>
          </a:p>
        </p:txBody>
      </p:sp>
      <p:sp>
        <p:nvSpPr>
          <p:cNvPr id="2731" name="Google Shape;2731;p95"/>
          <p:cNvSpPr txBox="1">
            <a:spLocks noGrp="1"/>
          </p:cNvSpPr>
          <p:nvPr>
            <p:ph type="subTitle" idx="13"/>
          </p:nvPr>
        </p:nvSpPr>
        <p:spPr>
          <a:xfrm>
            <a:off x="1014781" y="3693669"/>
            <a:ext cx="285185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Segments</a:t>
            </a:r>
            <a:endParaRPr/>
          </a:p>
        </p:txBody>
      </p:sp>
      <p:sp>
        <p:nvSpPr>
          <p:cNvPr id="2732" name="Google Shape;2732;p95"/>
          <p:cNvSpPr txBox="1">
            <a:spLocks noGrp="1"/>
          </p:cNvSpPr>
          <p:nvPr>
            <p:ph type="subTitle" idx="14"/>
          </p:nvPr>
        </p:nvSpPr>
        <p:spPr>
          <a:xfrm>
            <a:off x="5715930" y="4061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Subscription Model</a:t>
            </a:r>
          </a:p>
        </p:txBody>
      </p:sp>
      <p:sp>
        <p:nvSpPr>
          <p:cNvPr id="2733" name="Google Shape;2733;p95"/>
          <p:cNvSpPr txBox="1">
            <a:spLocks noGrp="1"/>
          </p:cNvSpPr>
          <p:nvPr>
            <p:ph type="subTitle" idx="15"/>
          </p:nvPr>
        </p:nvSpPr>
        <p:spPr>
          <a:xfrm>
            <a:off x="5482360" y="3695377"/>
            <a:ext cx="2359239" cy="3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Streams</a:t>
            </a:r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BUSINESS MODEL</a:t>
            </a:r>
            <a:endParaRPr/>
          </a:p>
        </p:txBody>
      </p:sp>
      <p:sp>
        <p:nvSpPr>
          <p:cNvPr id="2735" name="Google Shape;2735;p95"/>
          <p:cNvSpPr/>
          <p:nvPr/>
        </p:nvSpPr>
        <p:spPr>
          <a:xfrm>
            <a:off x="2206194" y="1443820"/>
            <a:ext cx="470636" cy="378883"/>
          </a:xfrm>
          <a:custGeom>
            <a:avLst/>
            <a:gdLst/>
            <a:ahLst/>
            <a:cxnLst/>
            <a:rect l="l" t="t" r="r" b="b"/>
            <a:pathLst>
              <a:path w="14942" h="12029" extrusionOk="0">
                <a:moveTo>
                  <a:pt x="4541" y="1"/>
                </a:moveTo>
                <a:cubicBezTo>
                  <a:pt x="3479" y="1"/>
                  <a:pt x="2674" y="909"/>
                  <a:pt x="2674" y="2108"/>
                </a:cubicBezTo>
                <a:cubicBezTo>
                  <a:pt x="2691" y="2519"/>
                  <a:pt x="2776" y="2913"/>
                  <a:pt x="2948" y="3290"/>
                </a:cubicBezTo>
                <a:lnTo>
                  <a:pt x="4918" y="3290"/>
                </a:lnTo>
                <a:lnTo>
                  <a:pt x="5638" y="2091"/>
                </a:lnTo>
                <a:cubicBezTo>
                  <a:pt x="5689" y="2005"/>
                  <a:pt x="5775" y="1971"/>
                  <a:pt x="5878" y="1971"/>
                </a:cubicBezTo>
                <a:cubicBezTo>
                  <a:pt x="5963" y="1971"/>
                  <a:pt x="6049" y="2005"/>
                  <a:pt x="6100" y="2091"/>
                </a:cubicBezTo>
                <a:lnTo>
                  <a:pt x="7471" y="4370"/>
                </a:lnTo>
                <a:lnTo>
                  <a:pt x="8054" y="3427"/>
                </a:lnTo>
                <a:cubicBezTo>
                  <a:pt x="8088" y="3342"/>
                  <a:pt x="8174" y="3290"/>
                  <a:pt x="8276" y="3290"/>
                </a:cubicBezTo>
                <a:lnTo>
                  <a:pt x="10401" y="3290"/>
                </a:lnTo>
                <a:cubicBezTo>
                  <a:pt x="10590" y="2913"/>
                  <a:pt x="10675" y="2519"/>
                  <a:pt x="10675" y="2108"/>
                </a:cubicBezTo>
                <a:cubicBezTo>
                  <a:pt x="10675" y="909"/>
                  <a:pt x="9870" y="1"/>
                  <a:pt x="8808" y="1"/>
                </a:cubicBezTo>
                <a:cubicBezTo>
                  <a:pt x="8054" y="1"/>
                  <a:pt x="7351" y="343"/>
                  <a:pt x="6889" y="943"/>
                </a:cubicBezTo>
                <a:cubicBezTo>
                  <a:pt x="6837" y="1011"/>
                  <a:pt x="6769" y="1063"/>
                  <a:pt x="6683" y="1063"/>
                </a:cubicBezTo>
                <a:cubicBezTo>
                  <a:pt x="6597" y="1063"/>
                  <a:pt x="6512" y="1011"/>
                  <a:pt x="6460" y="943"/>
                </a:cubicBezTo>
                <a:cubicBezTo>
                  <a:pt x="6015" y="343"/>
                  <a:pt x="5295" y="1"/>
                  <a:pt x="4541" y="1"/>
                </a:cubicBezTo>
                <a:close/>
                <a:moveTo>
                  <a:pt x="5878" y="2742"/>
                </a:moveTo>
                <a:lnTo>
                  <a:pt x="5312" y="3702"/>
                </a:lnTo>
                <a:cubicBezTo>
                  <a:pt x="5261" y="3770"/>
                  <a:pt x="5175" y="3821"/>
                  <a:pt x="5072" y="3821"/>
                </a:cubicBezTo>
                <a:lnTo>
                  <a:pt x="3239" y="3821"/>
                </a:lnTo>
                <a:cubicBezTo>
                  <a:pt x="3770" y="4644"/>
                  <a:pt x="4798" y="5603"/>
                  <a:pt x="6683" y="6563"/>
                </a:cubicBezTo>
                <a:cubicBezTo>
                  <a:pt x="8568" y="5603"/>
                  <a:pt x="9579" y="4644"/>
                  <a:pt x="10127" y="3821"/>
                </a:cubicBezTo>
                <a:lnTo>
                  <a:pt x="8431" y="3821"/>
                </a:lnTo>
                <a:lnTo>
                  <a:pt x="7711" y="5038"/>
                </a:lnTo>
                <a:cubicBezTo>
                  <a:pt x="7660" y="5107"/>
                  <a:pt x="7574" y="5158"/>
                  <a:pt x="7471" y="5158"/>
                </a:cubicBezTo>
                <a:lnTo>
                  <a:pt x="7471" y="5175"/>
                </a:lnTo>
                <a:cubicBezTo>
                  <a:pt x="7385" y="5158"/>
                  <a:pt x="7300" y="5124"/>
                  <a:pt x="7248" y="5038"/>
                </a:cubicBezTo>
                <a:lnTo>
                  <a:pt x="5878" y="2742"/>
                </a:lnTo>
                <a:close/>
                <a:moveTo>
                  <a:pt x="14154" y="5878"/>
                </a:moveTo>
                <a:cubicBezTo>
                  <a:pt x="14308" y="5878"/>
                  <a:pt x="14428" y="5998"/>
                  <a:pt x="14428" y="6135"/>
                </a:cubicBezTo>
                <a:lnTo>
                  <a:pt x="14411" y="7745"/>
                </a:lnTo>
                <a:cubicBezTo>
                  <a:pt x="14411" y="7899"/>
                  <a:pt x="14291" y="8019"/>
                  <a:pt x="14136" y="8019"/>
                </a:cubicBezTo>
                <a:cubicBezTo>
                  <a:pt x="13999" y="8002"/>
                  <a:pt x="13879" y="7882"/>
                  <a:pt x="13879" y="7745"/>
                </a:cubicBezTo>
                <a:lnTo>
                  <a:pt x="13879" y="6135"/>
                </a:lnTo>
                <a:cubicBezTo>
                  <a:pt x="13879" y="5998"/>
                  <a:pt x="13999" y="5878"/>
                  <a:pt x="14154" y="5878"/>
                </a:cubicBezTo>
                <a:close/>
                <a:moveTo>
                  <a:pt x="5346" y="8482"/>
                </a:moveTo>
                <a:lnTo>
                  <a:pt x="4541" y="8962"/>
                </a:lnTo>
                <a:lnTo>
                  <a:pt x="4541" y="9733"/>
                </a:lnTo>
                <a:lnTo>
                  <a:pt x="5346" y="10213"/>
                </a:lnTo>
                <a:lnTo>
                  <a:pt x="5346" y="8482"/>
                </a:lnTo>
                <a:close/>
                <a:moveTo>
                  <a:pt x="1868" y="8276"/>
                </a:moveTo>
                <a:cubicBezTo>
                  <a:pt x="1714" y="8276"/>
                  <a:pt x="1594" y="8396"/>
                  <a:pt x="1594" y="8551"/>
                </a:cubicBezTo>
                <a:lnTo>
                  <a:pt x="1594" y="10144"/>
                </a:lnTo>
                <a:cubicBezTo>
                  <a:pt x="1594" y="10298"/>
                  <a:pt x="1714" y="10418"/>
                  <a:pt x="1868" y="10418"/>
                </a:cubicBezTo>
                <a:lnTo>
                  <a:pt x="3736" y="10418"/>
                </a:lnTo>
                <a:cubicBezTo>
                  <a:pt x="3873" y="10418"/>
                  <a:pt x="3993" y="10298"/>
                  <a:pt x="4010" y="10144"/>
                </a:cubicBezTo>
                <a:lnTo>
                  <a:pt x="4010" y="8551"/>
                </a:lnTo>
                <a:cubicBezTo>
                  <a:pt x="4010" y="8396"/>
                  <a:pt x="3890" y="8276"/>
                  <a:pt x="3736" y="8276"/>
                </a:cubicBezTo>
                <a:close/>
                <a:moveTo>
                  <a:pt x="10669" y="8277"/>
                </a:moveTo>
                <a:cubicBezTo>
                  <a:pt x="10745" y="8277"/>
                  <a:pt x="10824" y="8312"/>
                  <a:pt x="10881" y="8379"/>
                </a:cubicBezTo>
                <a:cubicBezTo>
                  <a:pt x="11309" y="8945"/>
                  <a:pt x="11309" y="9733"/>
                  <a:pt x="10881" y="10315"/>
                </a:cubicBezTo>
                <a:cubicBezTo>
                  <a:pt x="10821" y="10385"/>
                  <a:pt x="10738" y="10420"/>
                  <a:pt x="10658" y="10420"/>
                </a:cubicBezTo>
                <a:cubicBezTo>
                  <a:pt x="10602" y="10420"/>
                  <a:pt x="10547" y="10402"/>
                  <a:pt x="10504" y="10367"/>
                </a:cubicBezTo>
                <a:cubicBezTo>
                  <a:pt x="10384" y="10264"/>
                  <a:pt x="10367" y="10093"/>
                  <a:pt x="10453" y="9990"/>
                </a:cubicBezTo>
                <a:cubicBezTo>
                  <a:pt x="10744" y="9596"/>
                  <a:pt x="10744" y="9099"/>
                  <a:pt x="10453" y="8722"/>
                </a:cubicBezTo>
                <a:cubicBezTo>
                  <a:pt x="10367" y="8602"/>
                  <a:pt x="10384" y="8431"/>
                  <a:pt x="10504" y="8345"/>
                </a:cubicBezTo>
                <a:cubicBezTo>
                  <a:pt x="10549" y="8299"/>
                  <a:pt x="10608" y="8277"/>
                  <a:pt x="10669" y="8277"/>
                </a:cubicBezTo>
                <a:close/>
                <a:moveTo>
                  <a:pt x="9613" y="8002"/>
                </a:moveTo>
                <a:lnTo>
                  <a:pt x="8414" y="8773"/>
                </a:lnTo>
                <a:cubicBezTo>
                  <a:pt x="8362" y="8790"/>
                  <a:pt x="8311" y="8808"/>
                  <a:pt x="8276" y="8808"/>
                </a:cubicBezTo>
                <a:lnTo>
                  <a:pt x="7745" y="8808"/>
                </a:lnTo>
                <a:lnTo>
                  <a:pt x="7745" y="9887"/>
                </a:lnTo>
                <a:lnTo>
                  <a:pt x="8276" y="9887"/>
                </a:lnTo>
                <a:cubicBezTo>
                  <a:pt x="8328" y="9887"/>
                  <a:pt x="8379" y="9887"/>
                  <a:pt x="8414" y="9921"/>
                </a:cubicBezTo>
                <a:lnTo>
                  <a:pt x="9613" y="10675"/>
                </a:lnTo>
                <a:lnTo>
                  <a:pt x="9613" y="8002"/>
                </a:lnTo>
                <a:close/>
                <a:moveTo>
                  <a:pt x="1839" y="7745"/>
                </a:moveTo>
                <a:cubicBezTo>
                  <a:pt x="1849" y="7745"/>
                  <a:pt x="1858" y="7745"/>
                  <a:pt x="1868" y="7745"/>
                </a:cubicBezTo>
                <a:lnTo>
                  <a:pt x="3736" y="7745"/>
                </a:lnTo>
                <a:cubicBezTo>
                  <a:pt x="4096" y="7745"/>
                  <a:pt x="4421" y="7985"/>
                  <a:pt x="4507" y="8345"/>
                </a:cubicBezTo>
                <a:lnTo>
                  <a:pt x="5055" y="8019"/>
                </a:lnTo>
                <a:cubicBezTo>
                  <a:pt x="5141" y="7968"/>
                  <a:pt x="5235" y="7942"/>
                  <a:pt x="5329" y="7942"/>
                </a:cubicBezTo>
                <a:cubicBezTo>
                  <a:pt x="5424" y="7942"/>
                  <a:pt x="5518" y="7968"/>
                  <a:pt x="5604" y="8019"/>
                </a:cubicBezTo>
                <a:cubicBezTo>
                  <a:pt x="5775" y="8105"/>
                  <a:pt x="5878" y="8294"/>
                  <a:pt x="5878" y="8482"/>
                </a:cubicBezTo>
                <a:lnTo>
                  <a:pt x="5861" y="10213"/>
                </a:lnTo>
                <a:cubicBezTo>
                  <a:pt x="5861" y="10504"/>
                  <a:pt x="5621" y="10744"/>
                  <a:pt x="5329" y="10744"/>
                </a:cubicBezTo>
                <a:cubicBezTo>
                  <a:pt x="5227" y="10744"/>
                  <a:pt x="5141" y="10727"/>
                  <a:pt x="5055" y="10675"/>
                </a:cubicBezTo>
                <a:lnTo>
                  <a:pt x="4507" y="10333"/>
                </a:lnTo>
                <a:cubicBezTo>
                  <a:pt x="4404" y="10692"/>
                  <a:pt x="4096" y="10949"/>
                  <a:pt x="3736" y="10949"/>
                </a:cubicBezTo>
                <a:lnTo>
                  <a:pt x="1868" y="10949"/>
                </a:lnTo>
                <a:cubicBezTo>
                  <a:pt x="1423" y="10949"/>
                  <a:pt x="1063" y="10590"/>
                  <a:pt x="1063" y="10144"/>
                </a:cubicBezTo>
                <a:lnTo>
                  <a:pt x="1063" y="8551"/>
                </a:lnTo>
                <a:cubicBezTo>
                  <a:pt x="1063" y="8115"/>
                  <a:pt x="1407" y="7745"/>
                  <a:pt x="1839" y="7745"/>
                </a:cubicBezTo>
                <a:close/>
                <a:moveTo>
                  <a:pt x="11504" y="7609"/>
                </a:moveTo>
                <a:cubicBezTo>
                  <a:pt x="11581" y="7609"/>
                  <a:pt x="11656" y="7644"/>
                  <a:pt x="11703" y="7711"/>
                </a:cubicBezTo>
                <a:cubicBezTo>
                  <a:pt x="12457" y="8671"/>
                  <a:pt x="12457" y="10024"/>
                  <a:pt x="11703" y="10984"/>
                </a:cubicBezTo>
                <a:cubicBezTo>
                  <a:pt x="11661" y="11055"/>
                  <a:pt x="11582" y="11091"/>
                  <a:pt x="11507" y="11091"/>
                </a:cubicBezTo>
                <a:cubicBezTo>
                  <a:pt x="11492" y="11091"/>
                  <a:pt x="11478" y="11089"/>
                  <a:pt x="11463" y="11086"/>
                </a:cubicBezTo>
                <a:cubicBezTo>
                  <a:pt x="11361" y="11069"/>
                  <a:pt x="11275" y="11001"/>
                  <a:pt x="11241" y="10915"/>
                </a:cubicBezTo>
                <a:cubicBezTo>
                  <a:pt x="11206" y="10829"/>
                  <a:pt x="11224" y="10727"/>
                  <a:pt x="11292" y="10658"/>
                </a:cubicBezTo>
                <a:cubicBezTo>
                  <a:pt x="11892" y="9887"/>
                  <a:pt x="11892" y="8808"/>
                  <a:pt x="11292" y="8054"/>
                </a:cubicBezTo>
                <a:cubicBezTo>
                  <a:pt x="11189" y="7934"/>
                  <a:pt x="11206" y="7762"/>
                  <a:pt x="11326" y="7677"/>
                </a:cubicBezTo>
                <a:cubicBezTo>
                  <a:pt x="11379" y="7631"/>
                  <a:pt x="11443" y="7609"/>
                  <a:pt x="11504" y="7609"/>
                </a:cubicBezTo>
                <a:close/>
                <a:moveTo>
                  <a:pt x="9602" y="7471"/>
                </a:moveTo>
                <a:cubicBezTo>
                  <a:pt x="9688" y="7471"/>
                  <a:pt x="9774" y="7492"/>
                  <a:pt x="9853" y="7540"/>
                </a:cubicBezTo>
                <a:cubicBezTo>
                  <a:pt x="10024" y="7625"/>
                  <a:pt x="10127" y="7814"/>
                  <a:pt x="10127" y="8002"/>
                </a:cubicBezTo>
                <a:lnTo>
                  <a:pt x="10127" y="10692"/>
                </a:lnTo>
                <a:cubicBezTo>
                  <a:pt x="10127" y="10881"/>
                  <a:pt x="10024" y="11069"/>
                  <a:pt x="9853" y="11155"/>
                </a:cubicBezTo>
                <a:cubicBezTo>
                  <a:pt x="9771" y="11196"/>
                  <a:pt x="9678" y="11217"/>
                  <a:pt x="9585" y="11217"/>
                </a:cubicBezTo>
                <a:cubicBezTo>
                  <a:pt x="9484" y="11217"/>
                  <a:pt x="9385" y="11192"/>
                  <a:pt x="9305" y="11138"/>
                </a:cubicBezTo>
                <a:lnTo>
                  <a:pt x="8191" y="10418"/>
                </a:lnTo>
                <a:lnTo>
                  <a:pt x="7728" y="10418"/>
                </a:lnTo>
                <a:cubicBezTo>
                  <a:pt x="7437" y="10418"/>
                  <a:pt x="7197" y="10178"/>
                  <a:pt x="7197" y="9887"/>
                </a:cubicBezTo>
                <a:lnTo>
                  <a:pt x="7197" y="8808"/>
                </a:lnTo>
                <a:cubicBezTo>
                  <a:pt x="7197" y="8516"/>
                  <a:pt x="7437" y="8276"/>
                  <a:pt x="7728" y="8276"/>
                </a:cubicBezTo>
                <a:lnTo>
                  <a:pt x="8191" y="8276"/>
                </a:lnTo>
                <a:lnTo>
                  <a:pt x="9305" y="7557"/>
                </a:lnTo>
                <a:cubicBezTo>
                  <a:pt x="9397" y="7501"/>
                  <a:pt x="9500" y="7471"/>
                  <a:pt x="9602" y="7471"/>
                </a:cubicBezTo>
                <a:close/>
                <a:moveTo>
                  <a:pt x="1594" y="1868"/>
                </a:moveTo>
                <a:cubicBezTo>
                  <a:pt x="720" y="1868"/>
                  <a:pt x="1" y="2588"/>
                  <a:pt x="1" y="3462"/>
                </a:cubicBezTo>
                <a:lnTo>
                  <a:pt x="1" y="10418"/>
                </a:lnTo>
                <a:cubicBezTo>
                  <a:pt x="1" y="11292"/>
                  <a:pt x="720" y="12012"/>
                  <a:pt x="1594" y="12029"/>
                </a:cubicBezTo>
                <a:lnTo>
                  <a:pt x="12817" y="12029"/>
                </a:lnTo>
                <a:lnTo>
                  <a:pt x="12817" y="1868"/>
                </a:lnTo>
                <a:lnTo>
                  <a:pt x="11206" y="1868"/>
                </a:lnTo>
                <a:cubicBezTo>
                  <a:pt x="11206" y="1954"/>
                  <a:pt x="11224" y="2022"/>
                  <a:pt x="11206" y="2108"/>
                </a:cubicBezTo>
                <a:cubicBezTo>
                  <a:pt x="11206" y="2519"/>
                  <a:pt x="11138" y="2913"/>
                  <a:pt x="10984" y="3290"/>
                </a:cubicBezTo>
                <a:lnTo>
                  <a:pt x="11481" y="3290"/>
                </a:lnTo>
                <a:cubicBezTo>
                  <a:pt x="11635" y="3290"/>
                  <a:pt x="11755" y="3410"/>
                  <a:pt x="11755" y="3564"/>
                </a:cubicBezTo>
                <a:cubicBezTo>
                  <a:pt x="11755" y="3702"/>
                  <a:pt x="11635" y="3821"/>
                  <a:pt x="11481" y="3821"/>
                </a:cubicBezTo>
                <a:lnTo>
                  <a:pt x="10727" y="3821"/>
                </a:lnTo>
                <a:cubicBezTo>
                  <a:pt x="10178" y="4815"/>
                  <a:pt x="9065" y="5980"/>
                  <a:pt x="6786" y="7094"/>
                </a:cubicBezTo>
                <a:cubicBezTo>
                  <a:pt x="6752" y="7111"/>
                  <a:pt x="6713" y="7120"/>
                  <a:pt x="6672" y="7120"/>
                </a:cubicBezTo>
                <a:cubicBezTo>
                  <a:pt x="6632" y="7120"/>
                  <a:pt x="6589" y="7111"/>
                  <a:pt x="6546" y="7094"/>
                </a:cubicBezTo>
                <a:cubicBezTo>
                  <a:pt x="4284" y="5980"/>
                  <a:pt x="3153" y="4815"/>
                  <a:pt x="2622" y="3821"/>
                </a:cubicBezTo>
                <a:lnTo>
                  <a:pt x="1868" y="3821"/>
                </a:lnTo>
                <a:cubicBezTo>
                  <a:pt x="1714" y="3821"/>
                  <a:pt x="1594" y="3702"/>
                  <a:pt x="1594" y="3564"/>
                </a:cubicBezTo>
                <a:cubicBezTo>
                  <a:pt x="1594" y="3410"/>
                  <a:pt x="1714" y="3290"/>
                  <a:pt x="1868" y="3290"/>
                </a:cubicBezTo>
                <a:lnTo>
                  <a:pt x="2365" y="3290"/>
                </a:lnTo>
                <a:cubicBezTo>
                  <a:pt x="2211" y="2913"/>
                  <a:pt x="2142" y="2519"/>
                  <a:pt x="2125" y="2108"/>
                </a:cubicBezTo>
                <a:cubicBezTo>
                  <a:pt x="2125" y="2022"/>
                  <a:pt x="2125" y="1954"/>
                  <a:pt x="2142" y="1868"/>
                </a:cubicBezTo>
                <a:close/>
                <a:moveTo>
                  <a:pt x="13348" y="1868"/>
                </a:moveTo>
                <a:lnTo>
                  <a:pt x="13348" y="12029"/>
                </a:lnTo>
                <a:cubicBezTo>
                  <a:pt x="14222" y="12012"/>
                  <a:pt x="14942" y="11309"/>
                  <a:pt x="14942" y="10418"/>
                </a:cubicBezTo>
                <a:lnTo>
                  <a:pt x="14942" y="3479"/>
                </a:lnTo>
                <a:cubicBezTo>
                  <a:pt x="14942" y="2588"/>
                  <a:pt x="14239" y="1868"/>
                  <a:pt x="13348" y="18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95"/>
          <p:cNvSpPr/>
          <p:nvPr/>
        </p:nvSpPr>
        <p:spPr>
          <a:xfrm>
            <a:off x="6485437" y="1350965"/>
            <a:ext cx="463076" cy="471738"/>
          </a:xfrm>
          <a:custGeom>
            <a:avLst/>
            <a:gdLst/>
            <a:ahLst/>
            <a:cxnLst/>
            <a:rect l="l" t="t" r="r" b="b"/>
            <a:pathLst>
              <a:path w="14702" h="14977" extrusionOk="0">
                <a:moveTo>
                  <a:pt x="9407" y="0"/>
                </a:moveTo>
                <a:cubicBezTo>
                  <a:pt x="8962" y="18"/>
                  <a:pt x="8585" y="343"/>
                  <a:pt x="8516" y="789"/>
                </a:cubicBezTo>
                <a:lnTo>
                  <a:pt x="8499" y="789"/>
                </a:lnTo>
                <a:cubicBezTo>
                  <a:pt x="7934" y="789"/>
                  <a:pt x="7471" y="1251"/>
                  <a:pt x="7471" y="1817"/>
                </a:cubicBezTo>
                <a:cubicBezTo>
                  <a:pt x="7488" y="2845"/>
                  <a:pt x="7865" y="3838"/>
                  <a:pt x="8534" y="4627"/>
                </a:cubicBezTo>
                <a:lnTo>
                  <a:pt x="8551" y="4644"/>
                </a:lnTo>
                <a:lnTo>
                  <a:pt x="8928" y="4284"/>
                </a:lnTo>
                <a:cubicBezTo>
                  <a:pt x="8345" y="3581"/>
                  <a:pt x="8020" y="2725"/>
                  <a:pt x="8002" y="1817"/>
                </a:cubicBezTo>
                <a:cubicBezTo>
                  <a:pt x="8002" y="1542"/>
                  <a:pt x="8225" y="1303"/>
                  <a:pt x="8516" y="1303"/>
                </a:cubicBezTo>
                <a:lnTo>
                  <a:pt x="8534" y="1303"/>
                </a:lnTo>
                <a:cubicBezTo>
                  <a:pt x="8585" y="1748"/>
                  <a:pt x="8962" y="2074"/>
                  <a:pt x="9425" y="2074"/>
                </a:cubicBezTo>
                <a:lnTo>
                  <a:pt x="9801" y="2074"/>
                </a:lnTo>
                <a:cubicBezTo>
                  <a:pt x="10093" y="2074"/>
                  <a:pt x="10316" y="1851"/>
                  <a:pt x="10316" y="1560"/>
                </a:cubicBezTo>
                <a:lnTo>
                  <a:pt x="10316" y="532"/>
                </a:lnTo>
                <a:cubicBezTo>
                  <a:pt x="10316" y="240"/>
                  <a:pt x="10093" y="0"/>
                  <a:pt x="9801" y="0"/>
                </a:cubicBezTo>
                <a:close/>
                <a:moveTo>
                  <a:pt x="12372" y="0"/>
                </a:moveTo>
                <a:cubicBezTo>
                  <a:pt x="12097" y="0"/>
                  <a:pt x="11858" y="240"/>
                  <a:pt x="11858" y="532"/>
                </a:cubicBezTo>
                <a:lnTo>
                  <a:pt x="11858" y="1560"/>
                </a:lnTo>
                <a:cubicBezTo>
                  <a:pt x="11858" y="1834"/>
                  <a:pt x="12097" y="2074"/>
                  <a:pt x="12372" y="2074"/>
                </a:cubicBezTo>
                <a:lnTo>
                  <a:pt x="12766" y="2074"/>
                </a:lnTo>
                <a:cubicBezTo>
                  <a:pt x="13211" y="2074"/>
                  <a:pt x="13588" y="1748"/>
                  <a:pt x="13657" y="1303"/>
                </a:cubicBezTo>
                <a:lnTo>
                  <a:pt x="13674" y="1303"/>
                </a:lnTo>
                <a:cubicBezTo>
                  <a:pt x="13948" y="1303"/>
                  <a:pt x="14188" y="1525"/>
                  <a:pt x="14188" y="1817"/>
                </a:cubicBezTo>
                <a:cubicBezTo>
                  <a:pt x="14154" y="2725"/>
                  <a:pt x="13828" y="3581"/>
                  <a:pt x="13263" y="4284"/>
                </a:cubicBezTo>
                <a:lnTo>
                  <a:pt x="13622" y="4644"/>
                </a:lnTo>
                <a:cubicBezTo>
                  <a:pt x="13640" y="4627"/>
                  <a:pt x="13640" y="4610"/>
                  <a:pt x="13657" y="4610"/>
                </a:cubicBezTo>
                <a:cubicBezTo>
                  <a:pt x="14308" y="3821"/>
                  <a:pt x="14685" y="2845"/>
                  <a:pt x="14702" y="1817"/>
                </a:cubicBezTo>
                <a:cubicBezTo>
                  <a:pt x="14702" y="1251"/>
                  <a:pt x="14239" y="789"/>
                  <a:pt x="13674" y="789"/>
                </a:cubicBezTo>
                <a:lnTo>
                  <a:pt x="13657" y="789"/>
                </a:lnTo>
                <a:cubicBezTo>
                  <a:pt x="13588" y="343"/>
                  <a:pt x="13211" y="18"/>
                  <a:pt x="12766" y="0"/>
                </a:cubicBezTo>
                <a:close/>
                <a:moveTo>
                  <a:pt x="1574" y="4659"/>
                </a:moveTo>
                <a:cubicBezTo>
                  <a:pt x="1909" y="4659"/>
                  <a:pt x="1909" y="5176"/>
                  <a:pt x="1574" y="5176"/>
                </a:cubicBezTo>
                <a:cubicBezTo>
                  <a:pt x="1564" y="5176"/>
                  <a:pt x="1553" y="5176"/>
                  <a:pt x="1543" y="5175"/>
                </a:cubicBezTo>
                <a:lnTo>
                  <a:pt x="1029" y="5175"/>
                </a:lnTo>
                <a:lnTo>
                  <a:pt x="1029" y="5689"/>
                </a:lnTo>
                <a:cubicBezTo>
                  <a:pt x="1029" y="5860"/>
                  <a:pt x="900" y="5946"/>
                  <a:pt x="772" y="5946"/>
                </a:cubicBezTo>
                <a:cubicBezTo>
                  <a:pt x="643" y="5946"/>
                  <a:pt x="515" y="5860"/>
                  <a:pt x="515" y="5689"/>
                </a:cubicBezTo>
                <a:lnTo>
                  <a:pt x="515" y="4918"/>
                </a:lnTo>
                <a:cubicBezTo>
                  <a:pt x="515" y="4781"/>
                  <a:pt x="617" y="4661"/>
                  <a:pt x="772" y="4661"/>
                </a:cubicBezTo>
                <a:lnTo>
                  <a:pt x="1543" y="4661"/>
                </a:lnTo>
                <a:cubicBezTo>
                  <a:pt x="1553" y="4660"/>
                  <a:pt x="1564" y="4659"/>
                  <a:pt x="1574" y="4659"/>
                </a:cubicBezTo>
                <a:close/>
                <a:moveTo>
                  <a:pt x="9467" y="4572"/>
                </a:moveTo>
                <a:cubicBezTo>
                  <a:pt x="9401" y="4572"/>
                  <a:pt x="9336" y="4603"/>
                  <a:pt x="9287" y="4661"/>
                </a:cubicBezTo>
                <a:lnTo>
                  <a:pt x="8911" y="5021"/>
                </a:lnTo>
                <a:cubicBezTo>
                  <a:pt x="8791" y="5141"/>
                  <a:pt x="8808" y="5312"/>
                  <a:pt x="8928" y="5415"/>
                </a:cubicBezTo>
                <a:cubicBezTo>
                  <a:pt x="9339" y="5758"/>
                  <a:pt x="9836" y="5997"/>
                  <a:pt x="10350" y="6117"/>
                </a:cubicBezTo>
                <a:cubicBezTo>
                  <a:pt x="10470" y="6152"/>
                  <a:pt x="10555" y="6254"/>
                  <a:pt x="10573" y="6374"/>
                </a:cubicBezTo>
                <a:lnTo>
                  <a:pt x="10573" y="6974"/>
                </a:lnTo>
                <a:cubicBezTo>
                  <a:pt x="10555" y="7111"/>
                  <a:pt x="10675" y="7231"/>
                  <a:pt x="10830" y="7231"/>
                </a:cubicBezTo>
                <a:lnTo>
                  <a:pt x="11344" y="7231"/>
                </a:lnTo>
                <a:cubicBezTo>
                  <a:pt x="11481" y="7231"/>
                  <a:pt x="11601" y="7111"/>
                  <a:pt x="11601" y="6974"/>
                </a:cubicBezTo>
                <a:lnTo>
                  <a:pt x="11601" y="6357"/>
                </a:lnTo>
                <a:cubicBezTo>
                  <a:pt x="11601" y="6237"/>
                  <a:pt x="11686" y="6134"/>
                  <a:pt x="11806" y="6117"/>
                </a:cubicBezTo>
                <a:cubicBezTo>
                  <a:pt x="12337" y="5980"/>
                  <a:pt x="12817" y="5740"/>
                  <a:pt x="13228" y="5398"/>
                </a:cubicBezTo>
                <a:cubicBezTo>
                  <a:pt x="13297" y="5346"/>
                  <a:pt x="13331" y="5278"/>
                  <a:pt x="13331" y="5209"/>
                </a:cubicBezTo>
                <a:cubicBezTo>
                  <a:pt x="13331" y="5141"/>
                  <a:pt x="13314" y="5072"/>
                  <a:pt x="13245" y="5021"/>
                </a:cubicBezTo>
                <a:lnTo>
                  <a:pt x="12869" y="4661"/>
                </a:lnTo>
                <a:cubicBezTo>
                  <a:pt x="12820" y="4603"/>
                  <a:pt x="12749" y="4572"/>
                  <a:pt x="12678" y="4572"/>
                </a:cubicBezTo>
                <a:cubicBezTo>
                  <a:pt x="12624" y="4572"/>
                  <a:pt x="12570" y="4590"/>
                  <a:pt x="12526" y="4627"/>
                </a:cubicBezTo>
                <a:cubicBezTo>
                  <a:pt x="12423" y="4712"/>
                  <a:pt x="12320" y="4781"/>
                  <a:pt x="12200" y="4849"/>
                </a:cubicBezTo>
                <a:cubicBezTo>
                  <a:pt x="11858" y="5072"/>
                  <a:pt x="11468" y="5184"/>
                  <a:pt x="11076" y="5184"/>
                </a:cubicBezTo>
                <a:cubicBezTo>
                  <a:pt x="10684" y="5184"/>
                  <a:pt x="10290" y="5072"/>
                  <a:pt x="9939" y="4849"/>
                </a:cubicBezTo>
                <a:cubicBezTo>
                  <a:pt x="9836" y="4781"/>
                  <a:pt x="9716" y="4712"/>
                  <a:pt x="9613" y="4627"/>
                </a:cubicBezTo>
                <a:cubicBezTo>
                  <a:pt x="9569" y="4590"/>
                  <a:pt x="9518" y="4572"/>
                  <a:pt x="9467" y="4572"/>
                </a:cubicBezTo>
                <a:close/>
                <a:moveTo>
                  <a:pt x="5415" y="7488"/>
                </a:moveTo>
                <a:cubicBezTo>
                  <a:pt x="5124" y="7488"/>
                  <a:pt x="4884" y="7728"/>
                  <a:pt x="4901" y="8019"/>
                </a:cubicBezTo>
                <a:cubicBezTo>
                  <a:pt x="4901" y="8331"/>
                  <a:pt x="5149" y="8533"/>
                  <a:pt x="5411" y="8533"/>
                </a:cubicBezTo>
                <a:cubicBezTo>
                  <a:pt x="5538" y="8533"/>
                  <a:pt x="5668" y="8485"/>
                  <a:pt x="5775" y="8379"/>
                </a:cubicBezTo>
                <a:cubicBezTo>
                  <a:pt x="6100" y="8054"/>
                  <a:pt x="5878" y="7505"/>
                  <a:pt x="5415" y="7505"/>
                </a:cubicBezTo>
                <a:lnTo>
                  <a:pt x="5415" y="7488"/>
                </a:lnTo>
                <a:close/>
                <a:moveTo>
                  <a:pt x="5415" y="6974"/>
                </a:moveTo>
                <a:lnTo>
                  <a:pt x="5415" y="6991"/>
                </a:lnTo>
                <a:cubicBezTo>
                  <a:pt x="6323" y="6991"/>
                  <a:pt x="6786" y="8088"/>
                  <a:pt x="6135" y="8739"/>
                </a:cubicBezTo>
                <a:cubicBezTo>
                  <a:pt x="5924" y="8950"/>
                  <a:pt x="5666" y="9044"/>
                  <a:pt x="5415" y="9044"/>
                </a:cubicBezTo>
                <a:cubicBezTo>
                  <a:pt x="4889" y="9044"/>
                  <a:pt x="4387" y="8633"/>
                  <a:pt x="4387" y="8019"/>
                </a:cubicBezTo>
                <a:cubicBezTo>
                  <a:pt x="4370" y="7437"/>
                  <a:pt x="4833" y="6974"/>
                  <a:pt x="5415" y="6974"/>
                </a:cubicBezTo>
                <a:close/>
                <a:moveTo>
                  <a:pt x="5429" y="6451"/>
                </a:moveTo>
                <a:cubicBezTo>
                  <a:pt x="4628" y="6451"/>
                  <a:pt x="3856" y="7073"/>
                  <a:pt x="3856" y="8002"/>
                </a:cubicBezTo>
                <a:cubicBezTo>
                  <a:pt x="3856" y="8859"/>
                  <a:pt x="4558" y="9561"/>
                  <a:pt x="5415" y="9561"/>
                </a:cubicBezTo>
                <a:cubicBezTo>
                  <a:pt x="6786" y="9544"/>
                  <a:pt x="7488" y="7882"/>
                  <a:pt x="6512" y="6906"/>
                </a:cubicBezTo>
                <a:cubicBezTo>
                  <a:pt x="6197" y="6591"/>
                  <a:pt x="5810" y="6451"/>
                  <a:pt x="5429" y="6451"/>
                </a:cubicBezTo>
                <a:close/>
                <a:moveTo>
                  <a:pt x="7214" y="7745"/>
                </a:moveTo>
                <a:lnTo>
                  <a:pt x="7214" y="8259"/>
                </a:lnTo>
                <a:lnTo>
                  <a:pt x="7728" y="8259"/>
                </a:lnTo>
                <a:cubicBezTo>
                  <a:pt x="8020" y="8259"/>
                  <a:pt x="8242" y="8499"/>
                  <a:pt x="8242" y="8773"/>
                </a:cubicBezTo>
                <a:cubicBezTo>
                  <a:pt x="8208" y="9647"/>
                  <a:pt x="8911" y="10384"/>
                  <a:pt x="9801" y="10384"/>
                </a:cubicBezTo>
                <a:cubicBezTo>
                  <a:pt x="10675" y="10384"/>
                  <a:pt x="11378" y="9647"/>
                  <a:pt x="11344" y="8773"/>
                </a:cubicBezTo>
                <a:lnTo>
                  <a:pt x="11344" y="7745"/>
                </a:lnTo>
                <a:lnTo>
                  <a:pt x="10830" y="7745"/>
                </a:lnTo>
                <a:lnTo>
                  <a:pt x="10830" y="8773"/>
                </a:lnTo>
                <a:cubicBezTo>
                  <a:pt x="10847" y="9373"/>
                  <a:pt x="10384" y="9853"/>
                  <a:pt x="9801" y="9853"/>
                </a:cubicBezTo>
                <a:cubicBezTo>
                  <a:pt x="9202" y="9853"/>
                  <a:pt x="8739" y="9373"/>
                  <a:pt x="8773" y="8773"/>
                </a:cubicBezTo>
                <a:cubicBezTo>
                  <a:pt x="8756" y="8499"/>
                  <a:pt x="8653" y="8242"/>
                  <a:pt x="8465" y="8054"/>
                </a:cubicBezTo>
                <a:cubicBezTo>
                  <a:pt x="8277" y="7848"/>
                  <a:pt x="8002" y="7745"/>
                  <a:pt x="7728" y="7745"/>
                </a:cubicBezTo>
                <a:close/>
                <a:moveTo>
                  <a:pt x="10059" y="11378"/>
                </a:moveTo>
                <a:cubicBezTo>
                  <a:pt x="10367" y="11395"/>
                  <a:pt x="10367" y="11857"/>
                  <a:pt x="10059" y="11892"/>
                </a:cubicBezTo>
                <a:lnTo>
                  <a:pt x="772" y="11892"/>
                </a:lnTo>
                <a:cubicBezTo>
                  <a:pt x="446" y="11857"/>
                  <a:pt x="446" y="11395"/>
                  <a:pt x="772" y="11378"/>
                </a:cubicBezTo>
                <a:close/>
                <a:moveTo>
                  <a:pt x="258" y="4147"/>
                </a:moveTo>
                <a:cubicBezTo>
                  <a:pt x="103" y="4147"/>
                  <a:pt x="1" y="4267"/>
                  <a:pt x="1" y="4404"/>
                </a:cubicBezTo>
                <a:lnTo>
                  <a:pt x="1" y="12406"/>
                </a:lnTo>
                <a:cubicBezTo>
                  <a:pt x="1" y="12543"/>
                  <a:pt x="103" y="12663"/>
                  <a:pt x="258" y="12663"/>
                </a:cubicBezTo>
                <a:lnTo>
                  <a:pt x="10573" y="12663"/>
                </a:lnTo>
                <a:cubicBezTo>
                  <a:pt x="10710" y="12663"/>
                  <a:pt x="10830" y="12543"/>
                  <a:pt x="10830" y="12406"/>
                </a:cubicBezTo>
                <a:lnTo>
                  <a:pt x="10830" y="10572"/>
                </a:lnTo>
                <a:cubicBezTo>
                  <a:pt x="10504" y="10744"/>
                  <a:pt x="10161" y="10846"/>
                  <a:pt x="9801" y="10846"/>
                </a:cubicBezTo>
                <a:cubicBezTo>
                  <a:pt x="8653" y="10846"/>
                  <a:pt x="7728" y="9921"/>
                  <a:pt x="7728" y="8790"/>
                </a:cubicBezTo>
                <a:lnTo>
                  <a:pt x="7317" y="8790"/>
                </a:lnTo>
                <a:cubicBezTo>
                  <a:pt x="6963" y="9680"/>
                  <a:pt x="6199" y="10084"/>
                  <a:pt x="5435" y="10084"/>
                </a:cubicBezTo>
                <a:cubicBezTo>
                  <a:pt x="4389" y="10084"/>
                  <a:pt x="3342" y="9326"/>
                  <a:pt x="3342" y="8019"/>
                </a:cubicBezTo>
                <a:cubicBezTo>
                  <a:pt x="3342" y="6705"/>
                  <a:pt x="4385" y="5949"/>
                  <a:pt x="5429" y="5949"/>
                </a:cubicBezTo>
                <a:cubicBezTo>
                  <a:pt x="6195" y="5949"/>
                  <a:pt x="6962" y="6356"/>
                  <a:pt x="7317" y="7248"/>
                </a:cubicBezTo>
                <a:lnTo>
                  <a:pt x="7728" y="7248"/>
                </a:lnTo>
                <a:cubicBezTo>
                  <a:pt x="8585" y="7248"/>
                  <a:pt x="9287" y="7934"/>
                  <a:pt x="9287" y="8790"/>
                </a:cubicBezTo>
                <a:cubicBezTo>
                  <a:pt x="9270" y="8927"/>
                  <a:pt x="9339" y="9064"/>
                  <a:pt x="9425" y="9150"/>
                </a:cubicBezTo>
                <a:cubicBezTo>
                  <a:pt x="9527" y="9253"/>
                  <a:pt x="9664" y="9304"/>
                  <a:pt x="9801" y="9304"/>
                </a:cubicBezTo>
                <a:cubicBezTo>
                  <a:pt x="10076" y="9304"/>
                  <a:pt x="10316" y="9082"/>
                  <a:pt x="10316" y="8790"/>
                </a:cubicBezTo>
                <a:lnTo>
                  <a:pt x="10316" y="7557"/>
                </a:lnTo>
                <a:cubicBezTo>
                  <a:pt x="10144" y="7420"/>
                  <a:pt x="10059" y="7197"/>
                  <a:pt x="10059" y="6991"/>
                </a:cubicBezTo>
                <a:lnTo>
                  <a:pt x="10059" y="6580"/>
                </a:lnTo>
                <a:cubicBezTo>
                  <a:pt x="9527" y="6409"/>
                  <a:pt x="9048" y="6152"/>
                  <a:pt x="8619" y="5809"/>
                </a:cubicBezTo>
                <a:cubicBezTo>
                  <a:pt x="8448" y="5672"/>
                  <a:pt x="8345" y="5466"/>
                  <a:pt x="8328" y="5243"/>
                </a:cubicBezTo>
                <a:lnTo>
                  <a:pt x="8328" y="5158"/>
                </a:lnTo>
                <a:lnTo>
                  <a:pt x="8139" y="4969"/>
                </a:lnTo>
                <a:lnTo>
                  <a:pt x="8122" y="4952"/>
                </a:lnTo>
                <a:cubicBezTo>
                  <a:pt x="7917" y="4712"/>
                  <a:pt x="7728" y="4438"/>
                  <a:pt x="7574" y="4147"/>
                </a:cubicBezTo>
                <a:close/>
                <a:moveTo>
                  <a:pt x="3873" y="13177"/>
                </a:moveTo>
                <a:cubicBezTo>
                  <a:pt x="3839" y="13451"/>
                  <a:pt x="3736" y="13708"/>
                  <a:pt x="3599" y="13948"/>
                </a:cubicBezTo>
                <a:cubicBezTo>
                  <a:pt x="3513" y="14051"/>
                  <a:pt x="3428" y="14136"/>
                  <a:pt x="3325" y="14239"/>
                </a:cubicBezTo>
                <a:cubicBezTo>
                  <a:pt x="3205" y="14342"/>
                  <a:pt x="3102" y="14445"/>
                  <a:pt x="2999" y="14565"/>
                </a:cubicBezTo>
                <a:cubicBezTo>
                  <a:pt x="2948" y="14650"/>
                  <a:pt x="2931" y="14753"/>
                  <a:pt x="2982" y="14839"/>
                </a:cubicBezTo>
                <a:cubicBezTo>
                  <a:pt x="3033" y="14924"/>
                  <a:pt x="3119" y="14976"/>
                  <a:pt x="3222" y="14976"/>
                </a:cubicBezTo>
                <a:lnTo>
                  <a:pt x="7608" y="14976"/>
                </a:lnTo>
                <a:cubicBezTo>
                  <a:pt x="7615" y="14976"/>
                  <a:pt x="7622" y="14977"/>
                  <a:pt x="7629" y="14977"/>
                </a:cubicBezTo>
                <a:cubicBezTo>
                  <a:pt x="7838" y="14977"/>
                  <a:pt x="7947" y="14730"/>
                  <a:pt x="7831" y="14565"/>
                </a:cubicBezTo>
                <a:cubicBezTo>
                  <a:pt x="7728" y="14445"/>
                  <a:pt x="7625" y="14342"/>
                  <a:pt x="7505" y="14239"/>
                </a:cubicBezTo>
                <a:cubicBezTo>
                  <a:pt x="7403" y="14136"/>
                  <a:pt x="7317" y="14051"/>
                  <a:pt x="7231" y="13948"/>
                </a:cubicBezTo>
                <a:cubicBezTo>
                  <a:pt x="7077" y="13708"/>
                  <a:pt x="6991" y="13451"/>
                  <a:pt x="6957" y="131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95"/>
          <p:cNvSpPr/>
          <p:nvPr/>
        </p:nvSpPr>
        <p:spPr>
          <a:xfrm>
            <a:off x="2205389" y="3154175"/>
            <a:ext cx="470636" cy="470636"/>
          </a:xfrm>
          <a:custGeom>
            <a:avLst/>
            <a:gdLst/>
            <a:ahLst/>
            <a:cxnLst/>
            <a:rect l="l" t="t" r="r" b="b"/>
            <a:pathLst>
              <a:path w="14942" h="14942" extrusionOk="0">
                <a:moveTo>
                  <a:pt x="8773" y="292"/>
                </a:moveTo>
                <a:lnTo>
                  <a:pt x="8773" y="292"/>
                </a:lnTo>
                <a:cubicBezTo>
                  <a:pt x="8276" y="480"/>
                  <a:pt x="7796" y="772"/>
                  <a:pt x="7402" y="1149"/>
                </a:cubicBezTo>
                <a:cubicBezTo>
                  <a:pt x="7591" y="1303"/>
                  <a:pt x="7813" y="1423"/>
                  <a:pt x="8036" y="1543"/>
                </a:cubicBezTo>
                <a:cubicBezTo>
                  <a:pt x="8207" y="1080"/>
                  <a:pt x="8465" y="669"/>
                  <a:pt x="8773" y="292"/>
                </a:cubicBezTo>
                <a:close/>
                <a:moveTo>
                  <a:pt x="12063" y="292"/>
                </a:moveTo>
                <a:lnTo>
                  <a:pt x="12063" y="292"/>
                </a:lnTo>
                <a:cubicBezTo>
                  <a:pt x="12371" y="669"/>
                  <a:pt x="12628" y="1080"/>
                  <a:pt x="12800" y="1543"/>
                </a:cubicBezTo>
                <a:cubicBezTo>
                  <a:pt x="13022" y="1423"/>
                  <a:pt x="13245" y="1286"/>
                  <a:pt x="13433" y="1131"/>
                </a:cubicBezTo>
                <a:cubicBezTo>
                  <a:pt x="13039" y="772"/>
                  <a:pt x="12577" y="497"/>
                  <a:pt x="12063" y="292"/>
                </a:cubicBezTo>
                <a:close/>
                <a:moveTo>
                  <a:pt x="10144" y="1"/>
                </a:moveTo>
                <a:cubicBezTo>
                  <a:pt x="9493" y="155"/>
                  <a:pt x="8910" y="806"/>
                  <a:pt x="8516" y="1765"/>
                </a:cubicBezTo>
                <a:cubicBezTo>
                  <a:pt x="9047" y="1954"/>
                  <a:pt x="9595" y="2074"/>
                  <a:pt x="10144" y="2108"/>
                </a:cubicBezTo>
                <a:lnTo>
                  <a:pt x="10144" y="1"/>
                </a:lnTo>
                <a:close/>
                <a:moveTo>
                  <a:pt x="10692" y="1"/>
                </a:moveTo>
                <a:lnTo>
                  <a:pt x="10692" y="18"/>
                </a:lnTo>
                <a:lnTo>
                  <a:pt x="10692" y="2108"/>
                </a:lnTo>
                <a:cubicBezTo>
                  <a:pt x="11240" y="2074"/>
                  <a:pt x="11789" y="1971"/>
                  <a:pt x="12303" y="1765"/>
                </a:cubicBezTo>
                <a:cubicBezTo>
                  <a:pt x="11926" y="806"/>
                  <a:pt x="11343" y="155"/>
                  <a:pt x="10692" y="1"/>
                </a:cubicBezTo>
                <a:close/>
                <a:moveTo>
                  <a:pt x="8362" y="2262"/>
                </a:moveTo>
                <a:cubicBezTo>
                  <a:pt x="8156" y="2913"/>
                  <a:pt x="8036" y="3582"/>
                  <a:pt x="8019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62" y="2262"/>
                </a:cubicBezTo>
                <a:close/>
                <a:moveTo>
                  <a:pt x="12491" y="2262"/>
                </a:moveTo>
                <a:cubicBezTo>
                  <a:pt x="11909" y="2485"/>
                  <a:pt x="11309" y="2605"/>
                  <a:pt x="10692" y="2639"/>
                </a:cubicBezTo>
                <a:lnTo>
                  <a:pt x="10692" y="4250"/>
                </a:lnTo>
                <a:lnTo>
                  <a:pt x="12834" y="4250"/>
                </a:lnTo>
                <a:cubicBezTo>
                  <a:pt x="12800" y="3582"/>
                  <a:pt x="12697" y="2913"/>
                  <a:pt x="12491" y="2262"/>
                </a:cubicBezTo>
                <a:close/>
                <a:moveTo>
                  <a:pt x="13810" y="1508"/>
                </a:moveTo>
                <a:cubicBezTo>
                  <a:pt x="13553" y="1714"/>
                  <a:pt x="13279" y="1885"/>
                  <a:pt x="12988" y="2040"/>
                </a:cubicBezTo>
                <a:cubicBezTo>
                  <a:pt x="13211" y="2759"/>
                  <a:pt x="13331" y="3496"/>
                  <a:pt x="13348" y="4250"/>
                </a:cubicBezTo>
                <a:lnTo>
                  <a:pt x="14941" y="4250"/>
                </a:lnTo>
                <a:cubicBezTo>
                  <a:pt x="14890" y="3239"/>
                  <a:pt x="14496" y="2279"/>
                  <a:pt x="13810" y="1508"/>
                </a:cubicBezTo>
                <a:close/>
                <a:moveTo>
                  <a:pt x="8019" y="4781"/>
                </a:moveTo>
                <a:cubicBezTo>
                  <a:pt x="8036" y="5449"/>
                  <a:pt x="8139" y="6117"/>
                  <a:pt x="8345" y="6769"/>
                </a:cubicBezTo>
                <a:lnTo>
                  <a:pt x="8362" y="6769"/>
                </a:ln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75" y="4781"/>
                </a:moveTo>
                <a:lnTo>
                  <a:pt x="10675" y="6409"/>
                </a:lnTo>
                <a:cubicBezTo>
                  <a:pt x="11292" y="6426"/>
                  <a:pt x="11909" y="6546"/>
                  <a:pt x="12474" y="6769"/>
                </a:cubicBezTo>
                <a:cubicBezTo>
                  <a:pt x="12680" y="6117"/>
                  <a:pt x="12782" y="5449"/>
                  <a:pt x="12800" y="4781"/>
                </a:cubicBezTo>
                <a:close/>
                <a:moveTo>
                  <a:pt x="3372" y="4248"/>
                </a:moveTo>
                <a:cubicBezTo>
                  <a:pt x="3708" y="4248"/>
                  <a:pt x="3708" y="4782"/>
                  <a:pt x="3372" y="4782"/>
                </a:cubicBezTo>
                <a:cubicBezTo>
                  <a:pt x="3362" y="4782"/>
                  <a:pt x="3352" y="4782"/>
                  <a:pt x="3341" y="4781"/>
                </a:cubicBezTo>
                <a:cubicBezTo>
                  <a:pt x="2091" y="4781"/>
                  <a:pt x="1062" y="5809"/>
                  <a:pt x="1062" y="7060"/>
                </a:cubicBezTo>
                <a:cubicBezTo>
                  <a:pt x="1062" y="7197"/>
                  <a:pt x="943" y="7317"/>
                  <a:pt x="805" y="7317"/>
                </a:cubicBezTo>
                <a:cubicBezTo>
                  <a:pt x="651" y="7317"/>
                  <a:pt x="531" y="7197"/>
                  <a:pt x="531" y="7060"/>
                </a:cubicBezTo>
                <a:cubicBezTo>
                  <a:pt x="531" y="5501"/>
                  <a:pt x="1782" y="4250"/>
                  <a:pt x="3341" y="4250"/>
                </a:cubicBezTo>
                <a:cubicBezTo>
                  <a:pt x="3352" y="4249"/>
                  <a:pt x="3362" y="4248"/>
                  <a:pt x="3372" y="4248"/>
                </a:cubicBezTo>
                <a:close/>
                <a:moveTo>
                  <a:pt x="13348" y="4781"/>
                </a:moveTo>
                <a:cubicBezTo>
                  <a:pt x="13331" y="5530"/>
                  <a:pt x="13212" y="6279"/>
                  <a:pt x="12993" y="6994"/>
                </a:cubicBezTo>
                <a:lnTo>
                  <a:pt x="12993" y="6994"/>
                </a:lnTo>
                <a:cubicBezTo>
                  <a:pt x="12991" y="6993"/>
                  <a:pt x="12989" y="6992"/>
                  <a:pt x="12988" y="6991"/>
                </a:cubicBezTo>
                <a:lnTo>
                  <a:pt x="12988" y="7008"/>
                </a:lnTo>
                <a:cubicBezTo>
                  <a:pt x="12989" y="7004"/>
                  <a:pt x="12991" y="6999"/>
                  <a:pt x="12993" y="6994"/>
                </a:cubicBezTo>
                <a:lnTo>
                  <a:pt x="12993" y="6994"/>
                </a:lnTo>
                <a:cubicBezTo>
                  <a:pt x="13282" y="7147"/>
                  <a:pt x="13555" y="7318"/>
                  <a:pt x="13828" y="7522"/>
                </a:cubicBezTo>
                <a:cubicBezTo>
                  <a:pt x="14496" y="6751"/>
                  <a:pt x="14890" y="5792"/>
                  <a:pt x="14941" y="4781"/>
                </a:cubicBezTo>
                <a:close/>
                <a:moveTo>
                  <a:pt x="12800" y="7488"/>
                </a:moveTo>
                <a:cubicBezTo>
                  <a:pt x="12611" y="7951"/>
                  <a:pt x="12371" y="8362"/>
                  <a:pt x="12063" y="8739"/>
                </a:cubicBezTo>
                <a:cubicBezTo>
                  <a:pt x="12577" y="8551"/>
                  <a:pt x="13039" y="8259"/>
                  <a:pt x="13433" y="7882"/>
                </a:cubicBezTo>
                <a:cubicBezTo>
                  <a:pt x="13245" y="7745"/>
                  <a:pt x="13022" y="7608"/>
                  <a:pt x="12800" y="7488"/>
                </a:cubicBezTo>
                <a:close/>
                <a:moveTo>
                  <a:pt x="7025" y="1508"/>
                </a:moveTo>
                <a:cubicBezTo>
                  <a:pt x="6374" y="2245"/>
                  <a:pt x="5980" y="3170"/>
                  <a:pt x="5911" y="4147"/>
                </a:cubicBezTo>
                <a:cubicBezTo>
                  <a:pt x="6734" y="4884"/>
                  <a:pt x="7231" y="5946"/>
                  <a:pt x="7231" y="7060"/>
                </a:cubicBezTo>
                <a:lnTo>
                  <a:pt x="7231" y="7728"/>
                </a:lnTo>
                <a:cubicBezTo>
                  <a:pt x="7659" y="8174"/>
                  <a:pt x="8190" y="8516"/>
                  <a:pt x="8790" y="8756"/>
                </a:cubicBezTo>
                <a:cubicBezTo>
                  <a:pt x="8002" y="7848"/>
                  <a:pt x="7488" y="6306"/>
                  <a:pt x="7488" y="4524"/>
                </a:cubicBezTo>
                <a:cubicBezTo>
                  <a:pt x="7488" y="3684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0161" y="6940"/>
                </a:moveTo>
                <a:cubicBezTo>
                  <a:pt x="9613" y="6974"/>
                  <a:pt x="9064" y="7077"/>
                  <a:pt x="8533" y="7283"/>
                </a:cubicBezTo>
                <a:cubicBezTo>
                  <a:pt x="8927" y="8225"/>
                  <a:pt x="9493" y="8876"/>
                  <a:pt x="10144" y="9030"/>
                </a:cubicBezTo>
                <a:lnTo>
                  <a:pt x="10161" y="9030"/>
                </a:lnTo>
                <a:lnTo>
                  <a:pt x="10161" y="6940"/>
                </a:ln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09" y="8225"/>
                  <a:pt x="12303" y="7283"/>
                </a:cubicBezTo>
                <a:cubicBezTo>
                  <a:pt x="11789" y="7077"/>
                  <a:pt x="11240" y="6974"/>
                  <a:pt x="10692" y="6940"/>
                </a:cubicBezTo>
                <a:close/>
                <a:moveTo>
                  <a:pt x="3341" y="3719"/>
                </a:moveTo>
                <a:cubicBezTo>
                  <a:pt x="1491" y="3719"/>
                  <a:pt x="0" y="5209"/>
                  <a:pt x="0" y="7060"/>
                </a:cubicBezTo>
                <a:lnTo>
                  <a:pt x="0" y="9065"/>
                </a:lnTo>
                <a:lnTo>
                  <a:pt x="6683" y="9065"/>
                </a:lnTo>
                <a:lnTo>
                  <a:pt x="6683" y="7060"/>
                </a:lnTo>
                <a:cubicBezTo>
                  <a:pt x="6683" y="5209"/>
                  <a:pt x="5175" y="3719"/>
                  <a:pt x="3341" y="3719"/>
                </a:cubicBezTo>
                <a:close/>
                <a:moveTo>
                  <a:pt x="0" y="9596"/>
                </a:moveTo>
                <a:lnTo>
                  <a:pt x="0" y="11600"/>
                </a:lnTo>
                <a:cubicBezTo>
                  <a:pt x="0" y="13434"/>
                  <a:pt x="1491" y="14942"/>
                  <a:pt x="3341" y="14942"/>
                </a:cubicBezTo>
                <a:cubicBezTo>
                  <a:pt x="5175" y="14942"/>
                  <a:pt x="6683" y="13434"/>
                  <a:pt x="6683" y="11600"/>
                </a:cubicBezTo>
                <a:lnTo>
                  <a:pt x="6683" y="95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95"/>
          <p:cNvSpPr/>
          <p:nvPr/>
        </p:nvSpPr>
        <p:spPr>
          <a:xfrm>
            <a:off x="6426394" y="3143555"/>
            <a:ext cx="471707" cy="471045"/>
          </a:xfrm>
          <a:custGeom>
            <a:avLst/>
            <a:gdLst/>
            <a:ahLst/>
            <a:cxnLst/>
            <a:rect l="l" t="t" r="r" b="b"/>
            <a:pathLst>
              <a:path w="14976" h="14955" extrusionOk="0">
                <a:moveTo>
                  <a:pt x="8756" y="1"/>
                </a:moveTo>
                <a:lnTo>
                  <a:pt x="8996" y="429"/>
                </a:lnTo>
                <a:cubicBezTo>
                  <a:pt x="9133" y="652"/>
                  <a:pt x="9407" y="806"/>
                  <a:pt x="9681" y="806"/>
                </a:cubicBezTo>
                <a:lnTo>
                  <a:pt x="12748" y="806"/>
                </a:lnTo>
                <a:cubicBezTo>
                  <a:pt x="13022" y="806"/>
                  <a:pt x="13279" y="652"/>
                  <a:pt x="13433" y="429"/>
                </a:cubicBezTo>
                <a:lnTo>
                  <a:pt x="13673" y="1"/>
                </a:lnTo>
                <a:close/>
                <a:moveTo>
                  <a:pt x="6271" y="2674"/>
                </a:moveTo>
                <a:cubicBezTo>
                  <a:pt x="5937" y="2674"/>
                  <a:pt x="5603" y="2896"/>
                  <a:pt x="5603" y="3342"/>
                </a:cubicBezTo>
                <a:lnTo>
                  <a:pt x="5603" y="4061"/>
                </a:lnTo>
                <a:cubicBezTo>
                  <a:pt x="5774" y="3847"/>
                  <a:pt x="6023" y="3740"/>
                  <a:pt x="6271" y="3740"/>
                </a:cubicBezTo>
                <a:cubicBezTo>
                  <a:pt x="6520" y="3740"/>
                  <a:pt x="6768" y="3847"/>
                  <a:pt x="6940" y="4061"/>
                </a:cubicBezTo>
                <a:lnTo>
                  <a:pt x="6940" y="3342"/>
                </a:lnTo>
                <a:cubicBezTo>
                  <a:pt x="6940" y="2896"/>
                  <a:pt x="6605" y="2674"/>
                  <a:pt x="6271" y="2674"/>
                </a:cubicBezTo>
                <a:close/>
                <a:moveTo>
                  <a:pt x="13358" y="2663"/>
                </a:moveTo>
                <a:cubicBezTo>
                  <a:pt x="13578" y="2663"/>
                  <a:pt x="13753" y="2974"/>
                  <a:pt x="13519" y="3153"/>
                </a:cubicBezTo>
                <a:lnTo>
                  <a:pt x="11120" y="5021"/>
                </a:lnTo>
                <a:cubicBezTo>
                  <a:pt x="11066" y="5060"/>
                  <a:pt x="11009" y="5077"/>
                  <a:pt x="10953" y="5077"/>
                </a:cubicBezTo>
                <a:cubicBezTo>
                  <a:pt x="10884" y="5077"/>
                  <a:pt x="10817" y="5051"/>
                  <a:pt x="10761" y="5004"/>
                </a:cubicBezTo>
                <a:lnTo>
                  <a:pt x="10229" y="4473"/>
                </a:lnTo>
                <a:cubicBezTo>
                  <a:pt x="10033" y="4276"/>
                  <a:pt x="10207" y="4010"/>
                  <a:pt x="10414" y="4010"/>
                </a:cubicBezTo>
                <a:cubicBezTo>
                  <a:pt x="10478" y="4010"/>
                  <a:pt x="10546" y="4035"/>
                  <a:pt x="10606" y="4096"/>
                </a:cubicBezTo>
                <a:lnTo>
                  <a:pt x="10966" y="4456"/>
                </a:lnTo>
                <a:lnTo>
                  <a:pt x="13194" y="2725"/>
                </a:lnTo>
                <a:cubicBezTo>
                  <a:pt x="13247" y="2681"/>
                  <a:pt x="13304" y="2663"/>
                  <a:pt x="13358" y="2663"/>
                </a:cubicBezTo>
                <a:close/>
                <a:moveTo>
                  <a:pt x="6271" y="4284"/>
                </a:moveTo>
                <a:cubicBezTo>
                  <a:pt x="6134" y="4284"/>
                  <a:pt x="6014" y="4370"/>
                  <a:pt x="5963" y="4490"/>
                </a:cubicBezTo>
                <a:lnTo>
                  <a:pt x="5654" y="5192"/>
                </a:lnTo>
                <a:cubicBezTo>
                  <a:pt x="5569" y="5398"/>
                  <a:pt x="5586" y="5655"/>
                  <a:pt x="5723" y="5861"/>
                </a:cubicBezTo>
                <a:cubicBezTo>
                  <a:pt x="5852" y="6058"/>
                  <a:pt x="6061" y="6156"/>
                  <a:pt x="6271" y="6156"/>
                </a:cubicBezTo>
                <a:cubicBezTo>
                  <a:pt x="6481" y="6156"/>
                  <a:pt x="6691" y="6058"/>
                  <a:pt x="6820" y="5861"/>
                </a:cubicBezTo>
                <a:cubicBezTo>
                  <a:pt x="6957" y="5655"/>
                  <a:pt x="6974" y="5398"/>
                  <a:pt x="6871" y="5192"/>
                </a:cubicBezTo>
                <a:lnTo>
                  <a:pt x="6580" y="4490"/>
                </a:lnTo>
                <a:cubicBezTo>
                  <a:pt x="6528" y="4370"/>
                  <a:pt x="6408" y="4284"/>
                  <a:pt x="6271" y="4284"/>
                </a:cubicBezTo>
                <a:close/>
                <a:moveTo>
                  <a:pt x="11306" y="2140"/>
                </a:moveTo>
                <a:cubicBezTo>
                  <a:pt x="11604" y="2140"/>
                  <a:pt x="11899" y="2223"/>
                  <a:pt x="12166" y="2348"/>
                </a:cubicBezTo>
                <a:cubicBezTo>
                  <a:pt x="12419" y="2497"/>
                  <a:pt x="12283" y="2854"/>
                  <a:pt x="12041" y="2854"/>
                </a:cubicBezTo>
                <a:cubicBezTo>
                  <a:pt x="12004" y="2854"/>
                  <a:pt x="11966" y="2846"/>
                  <a:pt x="11926" y="2828"/>
                </a:cubicBezTo>
                <a:cubicBezTo>
                  <a:pt x="11703" y="2708"/>
                  <a:pt x="11463" y="2656"/>
                  <a:pt x="11223" y="2656"/>
                </a:cubicBezTo>
                <a:cubicBezTo>
                  <a:pt x="9835" y="2656"/>
                  <a:pt x="9098" y="4284"/>
                  <a:pt x="10007" y="5312"/>
                </a:cubicBezTo>
                <a:cubicBezTo>
                  <a:pt x="10338" y="5694"/>
                  <a:pt x="10777" y="5868"/>
                  <a:pt x="11209" y="5868"/>
                </a:cubicBezTo>
                <a:cubicBezTo>
                  <a:pt x="11961" y="5868"/>
                  <a:pt x="12691" y="5343"/>
                  <a:pt x="12800" y="4473"/>
                </a:cubicBezTo>
                <a:cubicBezTo>
                  <a:pt x="12824" y="4327"/>
                  <a:pt x="12951" y="4233"/>
                  <a:pt x="13078" y="4233"/>
                </a:cubicBezTo>
                <a:cubicBezTo>
                  <a:pt x="13130" y="4233"/>
                  <a:pt x="13183" y="4249"/>
                  <a:pt x="13228" y="4284"/>
                </a:cubicBezTo>
                <a:cubicBezTo>
                  <a:pt x="13314" y="4353"/>
                  <a:pt x="13348" y="4438"/>
                  <a:pt x="13331" y="4541"/>
                </a:cubicBezTo>
                <a:cubicBezTo>
                  <a:pt x="13183" y="5593"/>
                  <a:pt x="12278" y="6362"/>
                  <a:pt x="11221" y="6362"/>
                </a:cubicBezTo>
                <a:cubicBezTo>
                  <a:pt x="11176" y="6362"/>
                  <a:pt x="11131" y="6360"/>
                  <a:pt x="11086" y="6357"/>
                </a:cubicBezTo>
                <a:cubicBezTo>
                  <a:pt x="9972" y="6289"/>
                  <a:pt x="9098" y="5381"/>
                  <a:pt x="9081" y="4284"/>
                </a:cubicBezTo>
                <a:cubicBezTo>
                  <a:pt x="9081" y="3085"/>
                  <a:pt x="10041" y="2142"/>
                  <a:pt x="11223" y="2142"/>
                </a:cubicBezTo>
                <a:cubicBezTo>
                  <a:pt x="11251" y="2141"/>
                  <a:pt x="11279" y="2140"/>
                  <a:pt x="11306" y="2140"/>
                </a:cubicBezTo>
                <a:close/>
                <a:moveTo>
                  <a:pt x="668" y="5878"/>
                </a:moveTo>
                <a:cubicBezTo>
                  <a:pt x="309" y="5878"/>
                  <a:pt x="0" y="6169"/>
                  <a:pt x="0" y="6546"/>
                </a:cubicBezTo>
                <a:lnTo>
                  <a:pt x="0" y="8414"/>
                </a:lnTo>
                <a:cubicBezTo>
                  <a:pt x="0" y="8773"/>
                  <a:pt x="309" y="9082"/>
                  <a:pt x="668" y="9082"/>
                </a:cubicBezTo>
                <a:cubicBezTo>
                  <a:pt x="840" y="9082"/>
                  <a:pt x="1011" y="9013"/>
                  <a:pt x="1148" y="8893"/>
                </a:cubicBezTo>
                <a:cubicBezTo>
                  <a:pt x="1268" y="8756"/>
                  <a:pt x="1337" y="8585"/>
                  <a:pt x="1337" y="8414"/>
                </a:cubicBezTo>
                <a:lnTo>
                  <a:pt x="1337" y="6546"/>
                </a:lnTo>
                <a:cubicBezTo>
                  <a:pt x="1337" y="6169"/>
                  <a:pt x="1045" y="5878"/>
                  <a:pt x="668" y="5878"/>
                </a:cubicBezTo>
                <a:close/>
                <a:moveTo>
                  <a:pt x="2536" y="5565"/>
                </a:moveTo>
                <a:cubicBezTo>
                  <a:pt x="2189" y="5565"/>
                  <a:pt x="1842" y="5801"/>
                  <a:pt x="1868" y="6272"/>
                </a:cubicBezTo>
                <a:lnTo>
                  <a:pt x="1868" y="8945"/>
                </a:lnTo>
                <a:cubicBezTo>
                  <a:pt x="1868" y="9305"/>
                  <a:pt x="2159" y="9613"/>
                  <a:pt x="2536" y="9613"/>
                </a:cubicBezTo>
                <a:cubicBezTo>
                  <a:pt x="2913" y="9613"/>
                  <a:pt x="3204" y="9322"/>
                  <a:pt x="3204" y="8945"/>
                </a:cubicBezTo>
                <a:lnTo>
                  <a:pt x="3204" y="6272"/>
                </a:lnTo>
                <a:cubicBezTo>
                  <a:pt x="3230" y="5801"/>
                  <a:pt x="2883" y="5565"/>
                  <a:pt x="2536" y="5565"/>
                </a:cubicBezTo>
                <a:close/>
                <a:moveTo>
                  <a:pt x="4404" y="5604"/>
                </a:moveTo>
                <a:cubicBezTo>
                  <a:pt x="4070" y="5604"/>
                  <a:pt x="3735" y="5826"/>
                  <a:pt x="3735" y="6272"/>
                </a:cubicBezTo>
                <a:lnTo>
                  <a:pt x="3735" y="9219"/>
                </a:lnTo>
                <a:cubicBezTo>
                  <a:pt x="3735" y="9579"/>
                  <a:pt x="4027" y="9870"/>
                  <a:pt x="4404" y="9887"/>
                </a:cubicBezTo>
                <a:cubicBezTo>
                  <a:pt x="4781" y="9887"/>
                  <a:pt x="5072" y="9579"/>
                  <a:pt x="5072" y="9219"/>
                </a:cubicBezTo>
                <a:lnTo>
                  <a:pt x="5072" y="6272"/>
                </a:lnTo>
                <a:cubicBezTo>
                  <a:pt x="5072" y="5826"/>
                  <a:pt x="4738" y="5604"/>
                  <a:pt x="4404" y="5604"/>
                </a:cubicBezTo>
                <a:close/>
                <a:moveTo>
                  <a:pt x="13622" y="6940"/>
                </a:moveTo>
                <a:cubicBezTo>
                  <a:pt x="13468" y="6940"/>
                  <a:pt x="13348" y="7060"/>
                  <a:pt x="13348" y="7214"/>
                </a:cubicBezTo>
                <a:lnTo>
                  <a:pt x="13348" y="10692"/>
                </a:lnTo>
                <a:cubicBezTo>
                  <a:pt x="13331" y="10881"/>
                  <a:pt x="13476" y="10975"/>
                  <a:pt x="13622" y="10975"/>
                </a:cubicBezTo>
                <a:cubicBezTo>
                  <a:pt x="13768" y="10975"/>
                  <a:pt x="13913" y="10881"/>
                  <a:pt x="13896" y="10692"/>
                </a:cubicBezTo>
                <a:lnTo>
                  <a:pt x="13896" y="7214"/>
                </a:lnTo>
                <a:cubicBezTo>
                  <a:pt x="13896" y="7060"/>
                  <a:pt x="13759" y="6940"/>
                  <a:pt x="13622" y="6940"/>
                </a:cubicBezTo>
                <a:close/>
                <a:moveTo>
                  <a:pt x="11489" y="8306"/>
                </a:moveTo>
                <a:cubicBezTo>
                  <a:pt x="11364" y="8306"/>
                  <a:pt x="11240" y="8388"/>
                  <a:pt x="11223" y="8551"/>
                </a:cubicBezTo>
                <a:lnTo>
                  <a:pt x="11223" y="10692"/>
                </a:lnTo>
                <a:cubicBezTo>
                  <a:pt x="11206" y="10889"/>
                  <a:pt x="11347" y="10988"/>
                  <a:pt x="11489" y="10988"/>
                </a:cubicBezTo>
                <a:cubicBezTo>
                  <a:pt x="11630" y="10988"/>
                  <a:pt x="11771" y="10889"/>
                  <a:pt x="11754" y="10692"/>
                </a:cubicBezTo>
                <a:lnTo>
                  <a:pt x="11754" y="8551"/>
                </a:lnTo>
                <a:cubicBezTo>
                  <a:pt x="11737" y="8388"/>
                  <a:pt x="11613" y="8306"/>
                  <a:pt x="11489" y="8306"/>
                </a:cubicBezTo>
                <a:close/>
                <a:moveTo>
                  <a:pt x="11489" y="7797"/>
                </a:moveTo>
                <a:cubicBezTo>
                  <a:pt x="11874" y="7797"/>
                  <a:pt x="12260" y="8054"/>
                  <a:pt x="12285" y="8568"/>
                </a:cubicBezTo>
                <a:lnTo>
                  <a:pt x="12285" y="10710"/>
                </a:lnTo>
                <a:cubicBezTo>
                  <a:pt x="12260" y="11215"/>
                  <a:pt x="11874" y="11468"/>
                  <a:pt x="11489" y="11468"/>
                </a:cubicBezTo>
                <a:cubicBezTo>
                  <a:pt x="11103" y="11468"/>
                  <a:pt x="10718" y="11215"/>
                  <a:pt x="10692" y="10710"/>
                </a:cubicBezTo>
                <a:lnTo>
                  <a:pt x="10692" y="8568"/>
                </a:lnTo>
                <a:cubicBezTo>
                  <a:pt x="10718" y="8054"/>
                  <a:pt x="11103" y="7797"/>
                  <a:pt x="11489" y="7797"/>
                </a:cubicBezTo>
                <a:close/>
                <a:moveTo>
                  <a:pt x="13622" y="6417"/>
                </a:moveTo>
                <a:cubicBezTo>
                  <a:pt x="14025" y="6417"/>
                  <a:pt x="14427" y="6683"/>
                  <a:pt x="14427" y="7214"/>
                </a:cubicBezTo>
                <a:lnTo>
                  <a:pt x="14427" y="10710"/>
                </a:lnTo>
                <a:cubicBezTo>
                  <a:pt x="14427" y="11241"/>
                  <a:pt x="14025" y="11506"/>
                  <a:pt x="13622" y="11506"/>
                </a:cubicBezTo>
                <a:cubicBezTo>
                  <a:pt x="13219" y="11506"/>
                  <a:pt x="12817" y="11241"/>
                  <a:pt x="12817" y="10710"/>
                </a:cubicBezTo>
                <a:lnTo>
                  <a:pt x="12817" y="7214"/>
                </a:lnTo>
                <a:cubicBezTo>
                  <a:pt x="12817" y="6683"/>
                  <a:pt x="13219" y="6417"/>
                  <a:pt x="13622" y="6417"/>
                </a:cubicBezTo>
                <a:close/>
                <a:moveTo>
                  <a:pt x="13652" y="12302"/>
                </a:moveTo>
                <a:cubicBezTo>
                  <a:pt x="13989" y="12302"/>
                  <a:pt x="13989" y="12853"/>
                  <a:pt x="13652" y="12853"/>
                </a:cubicBezTo>
                <a:cubicBezTo>
                  <a:pt x="13642" y="12853"/>
                  <a:pt x="13632" y="12852"/>
                  <a:pt x="13622" y="12851"/>
                </a:cubicBezTo>
                <a:lnTo>
                  <a:pt x="9458" y="12851"/>
                </a:lnTo>
                <a:cubicBezTo>
                  <a:pt x="9448" y="12852"/>
                  <a:pt x="9437" y="12853"/>
                  <a:pt x="9427" y="12853"/>
                </a:cubicBezTo>
                <a:cubicBezTo>
                  <a:pt x="9075" y="12853"/>
                  <a:pt x="9075" y="12302"/>
                  <a:pt x="9427" y="12302"/>
                </a:cubicBezTo>
                <a:cubicBezTo>
                  <a:pt x="9437" y="12302"/>
                  <a:pt x="9448" y="12302"/>
                  <a:pt x="9458" y="12303"/>
                </a:cubicBezTo>
                <a:lnTo>
                  <a:pt x="13622" y="12303"/>
                </a:lnTo>
                <a:cubicBezTo>
                  <a:pt x="13632" y="12302"/>
                  <a:pt x="13642" y="12302"/>
                  <a:pt x="13652" y="12302"/>
                </a:cubicBezTo>
                <a:close/>
                <a:moveTo>
                  <a:pt x="8139" y="18"/>
                </a:moveTo>
                <a:cubicBezTo>
                  <a:pt x="7745" y="103"/>
                  <a:pt x="7454" y="446"/>
                  <a:pt x="7471" y="857"/>
                </a:cubicBezTo>
                <a:lnTo>
                  <a:pt x="7471" y="8294"/>
                </a:lnTo>
                <a:lnTo>
                  <a:pt x="7608" y="8019"/>
                </a:lnTo>
                <a:cubicBezTo>
                  <a:pt x="7823" y="7526"/>
                  <a:pt x="8299" y="7239"/>
                  <a:pt x="8795" y="7239"/>
                </a:cubicBezTo>
                <a:cubicBezTo>
                  <a:pt x="8972" y="7239"/>
                  <a:pt x="9151" y="7275"/>
                  <a:pt x="9321" y="7351"/>
                </a:cubicBezTo>
                <a:cubicBezTo>
                  <a:pt x="9989" y="7643"/>
                  <a:pt x="10298" y="8414"/>
                  <a:pt x="10007" y="9065"/>
                </a:cubicBezTo>
                <a:lnTo>
                  <a:pt x="8602" y="12543"/>
                </a:lnTo>
                <a:cubicBezTo>
                  <a:pt x="8447" y="12903"/>
                  <a:pt x="8242" y="13263"/>
                  <a:pt x="8019" y="13571"/>
                </a:cubicBezTo>
                <a:cubicBezTo>
                  <a:pt x="8105" y="13605"/>
                  <a:pt x="8190" y="13622"/>
                  <a:pt x="8276" y="13622"/>
                </a:cubicBezTo>
                <a:lnTo>
                  <a:pt x="14170" y="13622"/>
                </a:lnTo>
                <a:cubicBezTo>
                  <a:pt x="14616" y="13605"/>
                  <a:pt x="14976" y="13228"/>
                  <a:pt x="14958" y="12783"/>
                </a:cubicBezTo>
                <a:lnTo>
                  <a:pt x="14958" y="857"/>
                </a:lnTo>
                <a:cubicBezTo>
                  <a:pt x="14976" y="446"/>
                  <a:pt x="14701" y="103"/>
                  <a:pt x="14307" y="18"/>
                </a:cubicBezTo>
                <a:lnTo>
                  <a:pt x="14290" y="18"/>
                </a:lnTo>
                <a:lnTo>
                  <a:pt x="13896" y="686"/>
                </a:lnTo>
                <a:cubicBezTo>
                  <a:pt x="13656" y="1080"/>
                  <a:pt x="13211" y="1337"/>
                  <a:pt x="12748" y="1337"/>
                </a:cubicBezTo>
                <a:lnTo>
                  <a:pt x="9681" y="1337"/>
                </a:lnTo>
                <a:cubicBezTo>
                  <a:pt x="9218" y="1337"/>
                  <a:pt x="8773" y="1080"/>
                  <a:pt x="8533" y="686"/>
                </a:cubicBezTo>
                <a:lnTo>
                  <a:pt x="8139" y="18"/>
                </a:lnTo>
                <a:close/>
                <a:moveTo>
                  <a:pt x="5603" y="6477"/>
                </a:moveTo>
                <a:lnTo>
                  <a:pt x="5603" y="9219"/>
                </a:lnTo>
                <a:cubicBezTo>
                  <a:pt x="5603" y="9969"/>
                  <a:pt x="5000" y="10422"/>
                  <a:pt x="4390" y="10422"/>
                </a:cubicBezTo>
                <a:cubicBezTo>
                  <a:pt x="3997" y="10422"/>
                  <a:pt x="3600" y="10235"/>
                  <a:pt x="3358" y="9819"/>
                </a:cubicBezTo>
                <a:cubicBezTo>
                  <a:pt x="3125" y="10046"/>
                  <a:pt x="2829" y="10153"/>
                  <a:pt x="2537" y="10153"/>
                </a:cubicBezTo>
                <a:cubicBezTo>
                  <a:pt x="2057" y="10153"/>
                  <a:pt x="1586" y="9867"/>
                  <a:pt x="1405" y="9356"/>
                </a:cubicBezTo>
                <a:cubicBezTo>
                  <a:pt x="1188" y="9528"/>
                  <a:pt x="928" y="9614"/>
                  <a:pt x="668" y="9614"/>
                </a:cubicBezTo>
                <a:cubicBezTo>
                  <a:pt x="435" y="9614"/>
                  <a:pt x="202" y="9545"/>
                  <a:pt x="0" y="9407"/>
                </a:cubicBezTo>
                <a:lnTo>
                  <a:pt x="0" y="10761"/>
                </a:lnTo>
                <a:cubicBezTo>
                  <a:pt x="0" y="12766"/>
                  <a:pt x="1422" y="14496"/>
                  <a:pt x="3393" y="14873"/>
                </a:cubicBezTo>
                <a:cubicBezTo>
                  <a:pt x="3668" y="14928"/>
                  <a:pt x="3943" y="14955"/>
                  <a:pt x="4215" y="14955"/>
                </a:cubicBezTo>
                <a:cubicBezTo>
                  <a:pt x="5890" y="14955"/>
                  <a:pt x="7439" y="13944"/>
                  <a:pt x="8088" y="12337"/>
                </a:cubicBezTo>
                <a:lnTo>
                  <a:pt x="9510" y="8859"/>
                </a:lnTo>
                <a:cubicBezTo>
                  <a:pt x="9744" y="8257"/>
                  <a:pt x="9252" y="7800"/>
                  <a:pt x="8762" y="7800"/>
                </a:cubicBezTo>
                <a:cubicBezTo>
                  <a:pt x="8499" y="7800"/>
                  <a:pt x="8237" y="7931"/>
                  <a:pt x="8088" y="8242"/>
                </a:cubicBezTo>
                <a:lnTo>
                  <a:pt x="7059" y="10418"/>
                </a:lnTo>
                <a:cubicBezTo>
                  <a:pt x="6597" y="11395"/>
                  <a:pt x="5603" y="12029"/>
                  <a:pt x="4524" y="12029"/>
                </a:cubicBezTo>
                <a:cubicBezTo>
                  <a:pt x="4078" y="12029"/>
                  <a:pt x="3735" y="12389"/>
                  <a:pt x="3735" y="12817"/>
                </a:cubicBezTo>
                <a:cubicBezTo>
                  <a:pt x="3735" y="12997"/>
                  <a:pt x="3598" y="13087"/>
                  <a:pt x="3461" y="13087"/>
                </a:cubicBezTo>
                <a:cubicBezTo>
                  <a:pt x="3324" y="13087"/>
                  <a:pt x="3187" y="12997"/>
                  <a:pt x="3187" y="12817"/>
                </a:cubicBezTo>
                <a:cubicBezTo>
                  <a:pt x="3204" y="12080"/>
                  <a:pt x="3787" y="11498"/>
                  <a:pt x="4524" y="11481"/>
                </a:cubicBezTo>
                <a:cubicBezTo>
                  <a:pt x="5397" y="11481"/>
                  <a:pt x="6186" y="10984"/>
                  <a:pt x="6563" y="10196"/>
                </a:cubicBezTo>
                <a:lnTo>
                  <a:pt x="6940" y="9424"/>
                </a:lnTo>
                <a:lnTo>
                  <a:pt x="6940" y="6477"/>
                </a:lnTo>
                <a:cubicBezTo>
                  <a:pt x="6734" y="6614"/>
                  <a:pt x="6498" y="6683"/>
                  <a:pt x="6265" y="6683"/>
                </a:cubicBezTo>
                <a:cubicBezTo>
                  <a:pt x="6031" y="6683"/>
                  <a:pt x="5800" y="6614"/>
                  <a:pt x="5603" y="64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173D06-8D2C-7F2E-8338-3D66C28C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808FA1A-1E3E-37DA-ACE9-F297A846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1083" name="Google Shape;1083;p68"/>
          <p:cNvSpPr txBox="1">
            <a:spLocks noGrp="1"/>
          </p:cNvSpPr>
          <p:nvPr>
            <p:ph type="subTitle" idx="1"/>
          </p:nvPr>
        </p:nvSpPr>
        <p:spPr>
          <a:xfrm>
            <a:off x="1783781" y="1094482"/>
            <a:ext cx="5576696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Anaaya</a:t>
            </a:r>
            <a:r>
              <a:rPr lang="en-US" dirty="0"/>
              <a:t> is the first ADR chatbot that is driven by cutting-edge AI, ensures that every medication decision aligns with the patient history and allergies, reducing risks, and enhancing care.</a:t>
            </a:r>
            <a:endParaRPr dirty="0"/>
          </a:p>
        </p:txBody>
      </p:sp>
      <p:pic>
        <p:nvPicPr>
          <p:cNvPr id="2" name="Picture 1" descr="A blue smartphone with a medical kit and a red cross on the screen&#10;&#10;Description automatically generated">
            <a:extLst>
              <a:ext uri="{FF2B5EF4-FFF2-40B4-BE49-F238E27FC236}">
                <a16:creationId xmlns:a16="http://schemas.microsoft.com/office/drawing/2014/main" id="{75B2CB33-9D0F-1694-5004-2EDA3674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30" y="2672172"/>
            <a:ext cx="2594114" cy="189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F4E22-5B4A-96EE-2448-1F3A0F29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CC1B841F-20DB-71C1-60B2-E12EFB2E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978C-E5AF-A908-A0EF-3B4A5F0A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6356E3-3573-C571-BA78-E7AD102FA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448" y="3252074"/>
            <a:ext cx="3857103" cy="609600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Reach out if you have questions</a:t>
            </a:r>
          </a:p>
          <a:p>
            <a:pPr algn="ctr"/>
            <a:r>
              <a:rPr lang="en-US" sz="1400" dirty="0" err="1"/>
              <a:t>mai.kassem@mbzuai.ac.ae</a:t>
            </a:r>
            <a:endParaRPr lang="en-US" sz="14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0273D9-7435-0397-87BF-2336D9F95394}"/>
              </a:ext>
            </a:extLst>
          </p:cNvPr>
          <p:cNvGrpSpPr/>
          <p:nvPr/>
        </p:nvGrpSpPr>
        <p:grpSpPr>
          <a:xfrm>
            <a:off x="4177446" y="1677275"/>
            <a:ext cx="789108" cy="382554"/>
            <a:chOff x="4168078" y="1677274"/>
            <a:chExt cx="789108" cy="3825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49F951-2738-6193-1E3D-157CFC2E5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632" y="1677274"/>
              <a:ext cx="382554" cy="382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ablab.ai logo - Community innovating and building with artificial intelligence">
              <a:extLst>
                <a:ext uri="{FF2B5EF4-FFF2-40B4-BE49-F238E27FC236}">
                  <a16:creationId xmlns:a16="http://schemas.microsoft.com/office/drawing/2014/main" id="{E9A1048D-0279-C844-1161-945C901E5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78" y="1716591"/>
              <a:ext cx="303921" cy="30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458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TEAM: </a:t>
            </a:r>
            <a:r>
              <a:rPr lang="en-US" dirty="0" err="1"/>
              <a:t>AiMl</a:t>
            </a:r>
            <a:endParaRPr lang="en-US" dirty="0"/>
          </a:p>
        </p:txBody>
      </p:sp>
      <p:sp>
        <p:nvSpPr>
          <p:cNvPr id="1154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2071663" y="284727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 A. Shaaban</a:t>
            </a:r>
          </a:p>
        </p:txBody>
      </p:sp>
      <p:sp>
        <p:nvSpPr>
          <p:cNvPr id="1155" name="Google Shape;1155;p69"/>
          <p:cNvSpPr txBox="1">
            <a:spLocks noGrp="1"/>
          </p:cNvSpPr>
          <p:nvPr>
            <p:ph type="subTitle" idx="2"/>
          </p:nvPr>
        </p:nvSpPr>
        <p:spPr>
          <a:xfrm>
            <a:off x="1648156" y="3184045"/>
            <a:ext cx="3190914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60" name="Google Shape;1160;p69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D599-9FEE-58ED-FF0F-A543610CB961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1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EDA68CD-DCC5-51C4-3FFA-09D3D1C2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35445FA-746E-D7F7-61DA-01EEE172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E08CE327-2016-21CD-368A-018703C20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54" y="1379762"/>
            <a:ext cx="1258446" cy="1344608"/>
          </a:xfrm>
          <a:prstGeom prst="rect">
            <a:avLst/>
          </a:prstGeom>
        </p:spPr>
      </p:pic>
      <p:sp>
        <p:nvSpPr>
          <p:cNvPr id="12" name="Google Shape;1156;p69">
            <a:extLst>
              <a:ext uri="{FF2B5EF4-FFF2-40B4-BE49-F238E27FC236}">
                <a16:creationId xmlns:a16="http://schemas.microsoft.com/office/drawing/2014/main" id="{06DE27C9-8E02-B3E2-B487-C5326B5D46D6}"/>
              </a:ext>
            </a:extLst>
          </p:cNvPr>
          <p:cNvSpPr txBox="1">
            <a:spLocks/>
          </p:cNvSpPr>
          <p:nvPr/>
        </p:nvSpPr>
        <p:spPr>
          <a:xfrm>
            <a:off x="4839070" y="2856451"/>
            <a:ext cx="23439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Adnan Khan</a:t>
            </a:r>
            <a:endParaRPr lang="en-US" dirty="0"/>
          </a:p>
        </p:txBody>
      </p:sp>
      <p:sp>
        <p:nvSpPr>
          <p:cNvPr id="13" name="Google Shape;1157;p69">
            <a:extLst>
              <a:ext uri="{FF2B5EF4-FFF2-40B4-BE49-F238E27FC236}">
                <a16:creationId xmlns:a16="http://schemas.microsoft.com/office/drawing/2014/main" id="{747FB17C-FD28-8FF6-4053-6F394887EE1B}"/>
              </a:ext>
            </a:extLst>
          </p:cNvPr>
          <p:cNvSpPr txBox="1">
            <a:spLocks/>
          </p:cNvSpPr>
          <p:nvPr/>
        </p:nvSpPr>
        <p:spPr>
          <a:xfrm>
            <a:off x="4558710" y="3184045"/>
            <a:ext cx="3064538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>
                <a:solidFill>
                  <a:schemeClr val="tx2"/>
                </a:solidFill>
                <a:cs typeface="Arial"/>
              </a:rPr>
              <a:t>Ph.D. Computer Science  @ Carleton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>
                <a:solidFill>
                  <a:schemeClr val="tx2"/>
                </a:solidFill>
                <a:cs typeface="Arial"/>
              </a:rPr>
              <a:t>M.Sc. Vision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>
                <a:solidFill>
                  <a:schemeClr val="tx2"/>
                </a:solidFill>
                <a:cs typeface="Arial"/>
              </a:rPr>
              <a:t>Machine Learning Researcher</a:t>
            </a:r>
            <a:endParaRPr lang="en-US" sz="1100" dirty="0">
              <a:solidFill>
                <a:schemeClr val="tx2"/>
              </a:solidFill>
              <a:cs typeface="Arial"/>
            </a:endParaRPr>
          </a:p>
        </p:txBody>
      </p:sp>
      <p:pic>
        <p:nvPicPr>
          <p:cNvPr id="14" name="Picture 13" descr="A person in a brown suit&#10;&#10;Description automatically generated">
            <a:extLst>
              <a:ext uri="{FF2B5EF4-FFF2-40B4-BE49-F238E27FC236}">
                <a16:creationId xmlns:a16="http://schemas.microsoft.com/office/drawing/2014/main" id="{B10A8DC7-A26A-8BAF-F394-F447CC1FBB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59" t="16599" r="22041" b="-1376"/>
          <a:stretch/>
        </p:blipFill>
        <p:spPr>
          <a:xfrm>
            <a:off x="5400944" y="1379762"/>
            <a:ext cx="1220152" cy="134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502828" y="1662992"/>
            <a:ext cx="448661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Adverse Drug Reaction (ADR)  is harmful unintended reaction caused by a medicine</a:t>
            </a:r>
          </a:p>
          <a:p>
            <a:pPr marL="0" indent="0">
              <a:buClr>
                <a:schemeClr val="accent4"/>
              </a:buClr>
              <a:buSzPts val="1100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ADRs are caused by:</a:t>
            </a:r>
            <a:endParaRPr lang="en-US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Incorrect diagnosis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Inappropriate drug prescription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 is a leading cause of deaths in many countries [1]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It varies from patient to patient and depends on factors such as patient history</a:t>
            </a:r>
            <a:endParaRPr lang="en-US" dirty="0">
              <a:solidFill>
                <a:schemeClr val="tx2"/>
              </a:solidFill>
            </a:endParaRP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Currently, physicians fail to determine which drug can cause ADR for me, or you..!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EEDC5-E5CA-4BD2-C72D-B7CD1A27D162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8C16-5BC8-4171-63F9-C165422F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30" y="1143485"/>
            <a:ext cx="3808707" cy="285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C2D05-A752-EE22-3979-4994899E2130}"/>
              </a:ext>
            </a:extLst>
          </p:cNvPr>
          <p:cNvSpPr txBox="1"/>
          <p:nvPr/>
        </p:nvSpPr>
        <p:spPr>
          <a:xfrm>
            <a:off x="1254512" y="4862976"/>
            <a:ext cx="6638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chemeClr val="lt2"/>
                </a:solidFill>
                <a:latin typeface="Montserrat"/>
              </a:rPr>
              <a:t>[1] - WHO, Briefing Note Safety of medicines – adverse drug reactions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73E803-22E6-63FA-4C79-CE01BCBB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F82A570-29B2-67D1-741E-6CB349F5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88"/>
          <p:cNvGrpSpPr/>
          <p:nvPr/>
        </p:nvGrpSpPr>
        <p:grpSpPr>
          <a:xfrm>
            <a:off x="917675" y="1415262"/>
            <a:ext cx="2304054" cy="944379"/>
            <a:chOff x="98278" y="-308546"/>
            <a:chExt cx="6653347" cy="2907571"/>
          </a:xfrm>
        </p:grpSpPr>
        <p:sp>
          <p:nvSpPr>
            <p:cNvPr id="2509" name="Google Shape;2509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88"/>
          <p:cNvGrpSpPr/>
          <p:nvPr/>
        </p:nvGrpSpPr>
        <p:grpSpPr>
          <a:xfrm>
            <a:off x="6153475" y="1415262"/>
            <a:ext cx="2304054" cy="944379"/>
            <a:chOff x="98278" y="-308546"/>
            <a:chExt cx="6653347" cy="2907571"/>
          </a:xfrm>
        </p:grpSpPr>
        <p:sp>
          <p:nvSpPr>
            <p:cNvPr id="2512" name="Google Shape;2512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88"/>
          <p:cNvGrpSpPr/>
          <p:nvPr/>
        </p:nvGrpSpPr>
        <p:grpSpPr>
          <a:xfrm>
            <a:off x="3419975" y="2805912"/>
            <a:ext cx="2304054" cy="944379"/>
            <a:chOff x="98278" y="-308546"/>
            <a:chExt cx="6653347" cy="2907571"/>
          </a:xfrm>
        </p:grpSpPr>
        <p:sp>
          <p:nvSpPr>
            <p:cNvPr id="2515" name="Google Shape;2515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8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</a:p>
        </p:txBody>
      </p:sp>
      <p:sp>
        <p:nvSpPr>
          <p:cNvPr id="2518" name="Google Shape;2518;p88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 lang="en-US"/>
          </a:p>
        </p:txBody>
      </p:sp>
      <p:sp>
        <p:nvSpPr>
          <p:cNvPr id="2519" name="Google Shape;2519;p88"/>
          <p:cNvSpPr txBox="1">
            <a:spLocks noGrp="1"/>
          </p:cNvSpPr>
          <p:nvPr>
            <p:ph type="title" idx="3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2,216,000 </a:t>
            </a:r>
            <a:endParaRPr lang="en-US"/>
          </a:p>
        </p:txBody>
      </p:sp>
      <p:sp>
        <p:nvSpPr>
          <p:cNvPr id="2520" name="Google Shape;2520;p88"/>
          <p:cNvSpPr txBox="1">
            <a:spLocks noGrp="1"/>
          </p:cNvSpPr>
          <p:nvPr>
            <p:ph type="subTitle" idx="1"/>
          </p:nvPr>
        </p:nvSpPr>
        <p:spPr>
          <a:xfrm>
            <a:off x="641767" y="2572751"/>
            <a:ext cx="270649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ADRs in hospitalized patients</a:t>
            </a:r>
            <a:endParaRPr lang="en-US"/>
          </a:p>
        </p:txBody>
      </p:sp>
      <p:sp>
        <p:nvSpPr>
          <p:cNvPr id="2521" name="Google Shape;2521;p88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DEATHS</a:t>
            </a:r>
            <a:endParaRPr lang="en-US"/>
          </a:p>
        </p:txBody>
      </p:sp>
      <p:sp>
        <p:nvSpPr>
          <p:cNvPr id="2522" name="Google Shape;2522;p88"/>
          <p:cNvSpPr txBox="1">
            <a:spLocks noGrp="1"/>
          </p:cNvSpPr>
          <p:nvPr>
            <p:ph type="title" idx="5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106,000 </a:t>
            </a:r>
            <a:endParaRPr lang="en-US"/>
          </a:p>
        </p:txBody>
      </p:sp>
      <p:sp>
        <p:nvSpPr>
          <p:cNvPr id="2523" name="Google Shape;2523;p88"/>
          <p:cNvSpPr txBox="1">
            <a:spLocks noGrp="1"/>
          </p:cNvSpPr>
          <p:nvPr>
            <p:ph type="subTitle" idx="6"/>
          </p:nvPr>
        </p:nvSpPr>
        <p:spPr>
          <a:xfrm>
            <a:off x="3434411" y="3999201"/>
            <a:ext cx="238918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Fatality rate of 0.32% in hospitalized patients</a:t>
            </a:r>
            <a:endParaRPr lang="en-US">
              <a:solidFill>
                <a:srgbClr val="30394B"/>
              </a:solidFill>
            </a:endParaRPr>
          </a:p>
          <a:p>
            <a:pPr marL="0" indent="0" algn="ctr"/>
            <a:endParaRPr lang="en"/>
          </a:p>
        </p:txBody>
      </p:sp>
      <p:sp>
        <p:nvSpPr>
          <p:cNvPr id="2524" name="Google Shape;2524;p88"/>
          <p:cNvSpPr txBox="1">
            <a:spLocks noGrp="1"/>
          </p:cNvSpPr>
          <p:nvPr>
            <p:ph type="title" idx="7"/>
          </p:nvPr>
        </p:nvSpPr>
        <p:spPr>
          <a:xfrm>
            <a:off x="6086111" y="2199656"/>
            <a:ext cx="244882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CAUSE OF DEATH</a:t>
            </a:r>
            <a:endParaRPr lang="en-US"/>
          </a:p>
        </p:txBody>
      </p:sp>
      <p:sp>
        <p:nvSpPr>
          <p:cNvPr id="2525" name="Google Shape;2525;p88"/>
          <p:cNvSpPr txBox="1">
            <a:spLocks noGrp="1"/>
          </p:cNvSpPr>
          <p:nvPr>
            <p:ph type="title" idx="8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6D78"/>
                </a:solidFill>
              </a:rPr>
              <a:t>4th</a:t>
            </a:r>
          </a:p>
        </p:txBody>
      </p:sp>
      <p:sp>
        <p:nvSpPr>
          <p:cNvPr id="2526" name="Google Shape;2526;p88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1400">
                <a:solidFill>
                  <a:srgbClr val="30394B"/>
                </a:solidFill>
              </a:rPr>
              <a:t>Ahead of pulmonary disease, diabetes, AIDS, pneumonia, accidents, and automobile deaths</a:t>
            </a:r>
            <a:endParaRPr lang="en-US" sz="1400"/>
          </a:p>
        </p:txBody>
      </p:sp>
      <p:grpSp>
        <p:nvGrpSpPr>
          <p:cNvPr id="2536" name="Google Shape;2536;p88"/>
          <p:cNvGrpSpPr/>
          <p:nvPr/>
        </p:nvGrpSpPr>
        <p:grpSpPr>
          <a:xfrm>
            <a:off x="1841124" y="1244560"/>
            <a:ext cx="393026" cy="394019"/>
            <a:chOff x="-61783350" y="3743950"/>
            <a:chExt cx="316650" cy="317450"/>
          </a:xfrm>
        </p:grpSpPr>
        <p:sp>
          <p:nvSpPr>
            <p:cNvPr id="2537" name="Google Shape;2537;p88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708;p120">
            <a:extLst>
              <a:ext uri="{FF2B5EF4-FFF2-40B4-BE49-F238E27FC236}">
                <a16:creationId xmlns:a16="http://schemas.microsoft.com/office/drawing/2014/main" id="{A8C99314-CA8A-3F33-14C7-AADB263BCFE8}"/>
              </a:ext>
            </a:extLst>
          </p:cNvPr>
          <p:cNvSpPr/>
          <p:nvPr/>
        </p:nvSpPr>
        <p:spPr>
          <a:xfrm>
            <a:off x="4390451" y="2568846"/>
            <a:ext cx="476248" cy="475865"/>
          </a:xfrm>
          <a:custGeom>
            <a:avLst/>
            <a:gdLst/>
            <a:ahLst/>
            <a:cxnLst/>
            <a:rect l="l" t="t" r="r" b="b"/>
            <a:pathLst>
              <a:path w="14959" h="14942" extrusionOk="0">
                <a:moveTo>
                  <a:pt x="13450" y="1114"/>
                </a:moveTo>
                <a:cubicBezTo>
                  <a:pt x="13447" y="1117"/>
                  <a:pt x="13444" y="1120"/>
                  <a:pt x="13440" y="1123"/>
                </a:cubicBezTo>
                <a:lnTo>
                  <a:pt x="13440" y="1123"/>
                </a:lnTo>
                <a:cubicBezTo>
                  <a:pt x="13444" y="1125"/>
                  <a:pt x="13447" y="1128"/>
                  <a:pt x="13450" y="1131"/>
                </a:cubicBezTo>
                <a:lnTo>
                  <a:pt x="13450" y="1114"/>
                </a:lnTo>
                <a:close/>
                <a:moveTo>
                  <a:pt x="12063" y="275"/>
                </a:moveTo>
                <a:lnTo>
                  <a:pt x="12063" y="275"/>
                </a:lnTo>
                <a:cubicBezTo>
                  <a:pt x="12371" y="652"/>
                  <a:pt x="12628" y="1080"/>
                  <a:pt x="12817" y="1525"/>
                </a:cubicBezTo>
                <a:cubicBezTo>
                  <a:pt x="13035" y="1408"/>
                  <a:pt x="13254" y="1273"/>
                  <a:pt x="13440" y="1123"/>
                </a:cubicBezTo>
                <a:lnTo>
                  <a:pt x="13440" y="1123"/>
                </a:lnTo>
                <a:cubicBezTo>
                  <a:pt x="13032" y="767"/>
                  <a:pt x="12572" y="479"/>
                  <a:pt x="12063" y="275"/>
                </a:cubicBezTo>
                <a:close/>
                <a:moveTo>
                  <a:pt x="8790" y="292"/>
                </a:moveTo>
                <a:lnTo>
                  <a:pt x="8790" y="292"/>
                </a:lnTo>
                <a:cubicBezTo>
                  <a:pt x="8276" y="480"/>
                  <a:pt x="7813" y="772"/>
                  <a:pt x="7402" y="1149"/>
                </a:cubicBezTo>
                <a:cubicBezTo>
                  <a:pt x="7608" y="1286"/>
                  <a:pt x="7813" y="1423"/>
                  <a:pt x="8036" y="1543"/>
                </a:cubicBezTo>
                <a:cubicBezTo>
                  <a:pt x="8225" y="1080"/>
                  <a:pt x="8464" y="669"/>
                  <a:pt x="8790" y="292"/>
                </a:cubicBezTo>
                <a:close/>
                <a:moveTo>
                  <a:pt x="10692" y="1"/>
                </a:moveTo>
                <a:lnTo>
                  <a:pt x="10692" y="2091"/>
                </a:lnTo>
                <a:cubicBezTo>
                  <a:pt x="11240" y="2057"/>
                  <a:pt x="11806" y="1954"/>
                  <a:pt x="12320" y="1748"/>
                </a:cubicBezTo>
                <a:cubicBezTo>
                  <a:pt x="11926" y="806"/>
                  <a:pt x="11360" y="155"/>
                  <a:pt x="10692" y="1"/>
                </a:cubicBezTo>
                <a:close/>
                <a:moveTo>
                  <a:pt x="10161" y="1"/>
                </a:moveTo>
                <a:cubicBezTo>
                  <a:pt x="9510" y="155"/>
                  <a:pt x="8927" y="806"/>
                  <a:pt x="8533" y="1765"/>
                </a:cubicBezTo>
                <a:cubicBezTo>
                  <a:pt x="9047" y="1954"/>
                  <a:pt x="9595" y="2074"/>
                  <a:pt x="10161" y="2108"/>
                </a:cubicBezTo>
                <a:lnTo>
                  <a:pt x="10161" y="1"/>
                </a:lnTo>
                <a:close/>
                <a:moveTo>
                  <a:pt x="12491" y="2262"/>
                </a:moveTo>
                <a:cubicBezTo>
                  <a:pt x="11926" y="2468"/>
                  <a:pt x="11309" y="2605"/>
                  <a:pt x="10692" y="2622"/>
                </a:cubicBezTo>
                <a:lnTo>
                  <a:pt x="10692" y="4233"/>
                </a:lnTo>
                <a:lnTo>
                  <a:pt x="12817" y="4233"/>
                </a:lnTo>
                <a:cubicBezTo>
                  <a:pt x="12799" y="3564"/>
                  <a:pt x="12697" y="2913"/>
                  <a:pt x="12508" y="2262"/>
                </a:cubicBezTo>
                <a:close/>
                <a:moveTo>
                  <a:pt x="8344" y="2262"/>
                </a:moveTo>
                <a:cubicBezTo>
                  <a:pt x="8156" y="2913"/>
                  <a:pt x="8053" y="3582"/>
                  <a:pt x="8036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44" y="2262"/>
                </a:cubicBezTo>
                <a:close/>
                <a:moveTo>
                  <a:pt x="13827" y="1508"/>
                </a:moveTo>
                <a:cubicBezTo>
                  <a:pt x="13570" y="1714"/>
                  <a:pt x="13296" y="1885"/>
                  <a:pt x="13005" y="2040"/>
                </a:cubicBezTo>
                <a:cubicBezTo>
                  <a:pt x="13228" y="2759"/>
                  <a:pt x="13348" y="3496"/>
                  <a:pt x="13365" y="4250"/>
                </a:cubicBezTo>
                <a:lnTo>
                  <a:pt x="14958" y="4250"/>
                </a:lnTo>
                <a:cubicBezTo>
                  <a:pt x="14890" y="3239"/>
                  <a:pt x="14496" y="2279"/>
                  <a:pt x="13827" y="1508"/>
                </a:cubicBezTo>
                <a:close/>
                <a:moveTo>
                  <a:pt x="1079" y="4250"/>
                </a:moveTo>
                <a:cubicBezTo>
                  <a:pt x="925" y="4250"/>
                  <a:pt x="805" y="4370"/>
                  <a:pt x="805" y="4524"/>
                </a:cubicBezTo>
                <a:lnTo>
                  <a:pt x="805" y="5312"/>
                </a:lnTo>
                <a:cubicBezTo>
                  <a:pt x="805" y="5466"/>
                  <a:pt x="925" y="5586"/>
                  <a:pt x="1079" y="5586"/>
                </a:cubicBezTo>
                <a:lnTo>
                  <a:pt x="1611" y="5586"/>
                </a:lnTo>
                <a:lnTo>
                  <a:pt x="1611" y="4250"/>
                </a:lnTo>
                <a:close/>
                <a:moveTo>
                  <a:pt x="2142" y="4250"/>
                </a:moveTo>
                <a:lnTo>
                  <a:pt x="2142" y="5586"/>
                </a:lnTo>
                <a:lnTo>
                  <a:pt x="3221" y="5586"/>
                </a:lnTo>
                <a:lnTo>
                  <a:pt x="3221" y="4250"/>
                </a:lnTo>
                <a:close/>
                <a:moveTo>
                  <a:pt x="3752" y="4250"/>
                </a:moveTo>
                <a:lnTo>
                  <a:pt x="3752" y="5586"/>
                </a:lnTo>
                <a:lnTo>
                  <a:pt x="4815" y="5586"/>
                </a:lnTo>
                <a:lnTo>
                  <a:pt x="4815" y="4250"/>
                </a:lnTo>
                <a:close/>
                <a:moveTo>
                  <a:pt x="5363" y="4250"/>
                </a:moveTo>
                <a:lnTo>
                  <a:pt x="5363" y="5586"/>
                </a:lnTo>
                <a:lnTo>
                  <a:pt x="5894" y="5586"/>
                </a:lnTo>
                <a:cubicBezTo>
                  <a:pt x="6031" y="5586"/>
                  <a:pt x="6151" y="5466"/>
                  <a:pt x="6151" y="5312"/>
                </a:cubicBezTo>
                <a:lnTo>
                  <a:pt x="6151" y="4524"/>
                </a:lnTo>
                <a:cubicBezTo>
                  <a:pt x="6151" y="4370"/>
                  <a:pt x="6031" y="4250"/>
                  <a:pt x="5877" y="4250"/>
                </a:cubicBezTo>
                <a:close/>
                <a:moveTo>
                  <a:pt x="8019" y="4781"/>
                </a:moveTo>
                <a:cubicBezTo>
                  <a:pt x="8053" y="5449"/>
                  <a:pt x="8156" y="6117"/>
                  <a:pt x="8344" y="6769"/>
                </a:cubicBez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92" y="4781"/>
                </a:moveTo>
                <a:lnTo>
                  <a:pt x="10692" y="6392"/>
                </a:lnTo>
                <a:cubicBezTo>
                  <a:pt x="11309" y="6409"/>
                  <a:pt x="11926" y="6546"/>
                  <a:pt x="12491" y="6769"/>
                </a:cubicBezTo>
                <a:cubicBezTo>
                  <a:pt x="12697" y="6117"/>
                  <a:pt x="12799" y="5449"/>
                  <a:pt x="12817" y="4781"/>
                </a:cubicBezTo>
                <a:close/>
                <a:moveTo>
                  <a:pt x="13348" y="4781"/>
                </a:moveTo>
                <a:cubicBezTo>
                  <a:pt x="13348" y="5530"/>
                  <a:pt x="13229" y="6279"/>
                  <a:pt x="13010" y="6994"/>
                </a:cubicBezTo>
                <a:lnTo>
                  <a:pt x="13010" y="6994"/>
                </a:lnTo>
                <a:cubicBezTo>
                  <a:pt x="13008" y="6993"/>
                  <a:pt x="13007" y="6992"/>
                  <a:pt x="13005" y="6991"/>
                </a:cubicBezTo>
                <a:lnTo>
                  <a:pt x="13005" y="7008"/>
                </a:lnTo>
                <a:cubicBezTo>
                  <a:pt x="13007" y="7004"/>
                  <a:pt x="13008" y="6999"/>
                  <a:pt x="13010" y="6994"/>
                </a:cubicBezTo>
                <a:lnTo>
                  <a:pt x="13010" y="6994"/>
                </a:lnTo>
                <a:cubicBezTo>
                  <a:pt x="13299" y="7147"/>
                  <a:pt x="13572" y="7318"/>
                  <a:pt x="13827" y="7522"/>
                </a:cubicBezTo>
                <a:cubicBezTo>
                  <a:pt x="14496" y="6751"/>
                  <a:pt x="14890" y="5792"/>
                  <a:pt x="14958" y="4781"/>
                </a:cubicBezTo>
                <a:close/>
                <a:moveTo>
                  <a:pt x="1336" y="6117"/>
                </a:moveTo>
                <a:lnTo>
                  <a:pt x="1336" y="6477"/>
                </a:lnTo>
                <a:cubicBezTo>
                  <a:pt x="1336" y="7008"/>
                  <a:pt x="994" y="7505"/>
                  <a:pt x="497" y="7711"/>
                </a:cubicBezTo>
                <a:cubicBezTo>
                  <a:pt x="188" y="7831"/>
                  <a:pt x="0" y="8122"/>
                  <a:pt x="0" y="8448"/>
                </a:cubicBezTo>
                <a:lnTo>
                  <a:pt x="0" y="8516"/>
                </a:lnTo>
                <a:lnTo>
                  <a:pt x="6939" y="8516"/>
                </a:lnTo>
                <a:lnTo>
                  <a:pt x="6939" y="8448"/>
                </a:lnTo>
                <a:cubicBezTo>
                  <a:pt x="6939" y="8328"/>
                  <a:pt x="6922" y="8225"/>
                  <a:pt x="6871" y="8122"/>
                </a:cubicBezTo>
                <a:lnTo>
                  <a:pt x="6888" y="8122"/>
                </a:lnTo>
                <a:cubicBezTo>
                  <a:pt x="6802" y="7934"/>
                  <a:pt x="6648" y="7779"/>
                  <a:pt x="6460" y="7711"/>
                </a:cubicBezTo>
                <a:cubicBezTo>
                  <a:pt x="5946" y="7505"/>
                  <a:pt x="5620" y="7008"/>
                  <a:pt x="5620" y="6477"/>
                </a:cubicBezTo>
                <a:lnTo>
                  <a:pt x="5620" y="6117"/>
                </a:lnTo>
                <a:close/>
                <a:moveTo>
                  <a:pt x="7025" y="1508"/>
                </a:moveTo>
                <a:cubicBezTo>
                  <a:pt x="6477" y="2142"/>
                  <a:pt x="6100" y="2896"/>
                  <a:pt x="5946" y="3719"/>
                </a:cubicBezTo>
                <a:cubicBezTo>
                  <a:pt x="6357" y="3753"/>
                  <a:pt x="6682" y="4096"/>
                  <a:pt x="6682" y="4524"/>
                </a:cubicBezTo>
                <a:lnTo>
                  <a:pt x="6682" y="5312"/>
                </a:lnTo>
                <a:cubicBezTo>
                  <a:pt x="6682" y="5655"/>
                  <a:pt x="6460" y="5963"/>
                  <a:pt x="6151" y="6066"/>
                </a:cubicBezTo>
                <a:lnTo>
                  <a:pt x="6151" y="6477"/>
                </a:lnTo>
                <a:cubicBezTo>
                  <a:pt x="6151" y="6803"/>
                  <a:pt x="6340" y="7094"/>
                  <a:pt x="6648" y="7214"/>
                </a:cubicBezTo>
                <a:cubicBezTo>
                  <a:pt x="6957" y="7334"/>
                  <a:pt x="7196" y="7557"/>
                  <a:pt x="7351" y="7848"/>
                </a:cubicBezTo>
                <a:cubicBezTo>
                  <a:pt x="7762" y="8242"/>
                  <a:pt x="8242" y="8533"/>
                  <a:pt x="8773" y="8756"/>
                </a:cubicBezTo>
                <a:cubicBezTo>
                  <a:pt x="7985" y="7848"/>
                  <a:pt x="7488" y="6306"/>
                  <a:pt x="7488" y="4507"/>
                </a:cubicBezTo>
                <a:cubicBezTo>
                  <a:pt x="7471" y="3667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2799" y="7488"/>
                </a:moveTo>
                <a:cubicBezTo>
                  <a:pt x="12628" y="7951"/>
                  <a:pt x="12371" y="8379"/>
                  <a:pt x="12063" y="8756"/>
                </a:cubicBezTo>
                <a:cubicBezTo>
                  <a:pt x="12577" y="8551"/>
                  <a:pt x="13039" y="8259"/>
                  <a:pt x="13450" y="7899"/>
                </a:cubicBezTo>
                <a:cubicBezTo>
                  <a:pt x="13245" y="7745"/>
                  <a:pt x="13039" y="7608"/>
                  <a:pt x="12799" y="7488"/>
                </a:cubicBezTo>
                <a:close/>
                <a:moveTo>
                  <a:pt x="10144" y="6940"/>
                </a:moveTo>
                <a:cubicBezTo>
                  <a:pt x="9595" y="6974"/>
                  <a:pt x="9047" y="7077"/>
                  <a:pt x="8516" y="7283"/>
                </a:cubicBezTo>
                <a:cubicBezTo>
                  <a:pt x="8923" y="8217"/>
                  <a:pt x="9499" y="8881"/>
                  <a:pt x="10144" y="9027"/>
                </a:cubicBezTo>
                <a:lnTo>
                  <a:pt x="10144" y="9027"/>
                </a:lnTo>
                <a:lnTo>
                  <a:pt x="10144" y="6940"/>
                </a:lnTo>
                <a:close/>
                <a:moveTo>
                  <a:pt x="10144" y="9027"/>
                </a:moveTo>
                <a:lnTo>
                  <a:pt x="10144" y="9030"/>
                </a:lnTo>
                <a:lnTo>
                  <a:pt x="10161" y="9030"/>
                </a:lnTo>
                <a:cubicBezTo>
                  <a:pt x="10155" y="9029"/>
                  <a:pt x="10149" y="9028"/>
                  <a:pt x="10144" y="9027"/>
                </a:cubicBez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26" y="8225"/>
                  <a:pt x="12320" y="7283"/>
                </a:cubicBezTo>
                <a:cubicBezTo>
                  <a:pt x="11788" y="7077"/>
                  <a:pt x="11240" y="6974"/>
                  <a:pt x="10692" y="6940"/>
                </a:cubicBezTo>
                <a:close/>
                <a:moveTo>
                  <a:pt x="3221" y="10127"/>
                </a:moveTo>
                <a:lnTo>
                  <a:pt x="3221" y="10658"/>
                </a:lnTo>
                <a:cubicBezTo>
                  <a:pt x="3221" y="10812"/>
                  <a:pt x="3084" y="10932"/>
                  <a:pt x="2947" y="10932"/>
                </a:cubicBezTo>
                <a:lnTo>
                  <a:pt x="2416" y="10932"/>
                </a:lnTo>
                <a:lnTo>
                  <a:pt x="2416" y="11463"/>
                </a:lnTo>
                <a:lnTo>
                  <a:pt x="2947" y="11463"/>
                </a:lnTo>
                <a:cubicBezTo>
                  <a:pt x="3101" y="11463"/>
                  <a:pt x="3221" y="11583"/>
                  <a:pt x="3221" y="11738"/>
                </a:cubicBezTo>
                <a:lnTo>
                  <a:pt x="3221" y="12269"/>
                </a:lnTo>
                <a:lnTo>
                  <a:pt x="3752" y="12269"/>
                </a:lnTo>
                <a:lnTo>
                  <a:pt x="3752" y="11738"/>
                </a:lnTo>
                <a:cubicBezTo>
                  <a:pt x="3752" y="11583"/>
                  <a:pt x="3872" y="11463"/>
                  <a:pt x="4009" y="11463"/>
                </a:cubicBezTo>
                <a:lnTo>
                  <a:pt x="4558" y="11463"/>
                </a:lnTo>
                <a:lnTo>
                  <a:pt x="4558" y="10932"/>
                </a:lnTo>
                <a:lnTo>
                  <a:pt x="4009" y="10932"/>
                </a:lnTo>
                <a:cubicBezTo>
                  <a:pt x="3872" y="10932"/>
                  <a:pt x="3752" y="10812"/>
                  <a:pt x="3752" y="10658"/>
                </a:cubicBezTo>
                <a:lnTo>
                  <a:pt x="3752" y="10127"/>
                </a:lnTo>
                <a:close/>
                <a:moveTo>
                  <a:pt x="3735" y="9596"/>
                </a:moveTo>
                <a:cubicBezTo>
                  <a:pt x="4027" y="9596"/>
                  <a:pt x="4266" y="9836"/>
                  <a:pt x="4266" y="10127"/>
                </a:cubicBezTo>
                <a:lnTo>
                  <a:pt x="4266" y="10401"/>
                </a:lnTo>
                <a:lnTo>
                  <a:pt x="4541" y="10401"/>
                </a:lnTo>
                <a:cubicBezTo>
                  <a:pt x="4832" y="10401"/>
                  <a:pt x="5072" y="10641"/>
                  <a:pt x="5072" y="10932"/>
                </a:cubicBezTo>
                <a:lnTo>
                  <a:pt x="5072" y="11463"/>
                </a:lnTo>
                <a:cubicBezTo>
                  <a:pt x="5072" y="11755"/>
                  <a:pt x="4832" y="11995"/>
                  <a:pt x="4541" y="11995"/>
                </a:cubicBezTo>
                <a:lnTo>
                  <a:pt x="4284" y="11995"/>
                </a:lnTo>
                <a:lnTo>
                  <a:pt x="4284" y="12269"/>
                </a:lnTo>
                <a:cubicBezTo>
                  <a:pt x="4284" y="12560"/>
                  <a:pt x="4044" y="12800"/>
                  <a:pt x="3752" y="12800"/>
                </a:cubicBezTo>
                <a:lnTo>
                  <a:pt x="3221" y="12800"/>
                </a:lnTo>
                <a:cubicBezTo>
                  <a:pt x="2913" y="12800"/>
                  <a:pt x="2673" y="12560"/>
                  <a:pt x="2673" y="12269"/>
                </a:cubicBezTo>
                <a:lnTo>
                  <a:pt x="2673" y="11995"/>
                </a:lnTo>
                <a:lnTo>
                  <a:pt x="2416" y="11995"/>
                </a:lnTo>
                <a:cubicBezTo>
                  <a:pt x="2125" y="11995"/>
                  <a:pt x="1868" y="11755"/>
                  <a:pt x="1868" y="11463"/>
                </a:cubicBezTo>
                <a:lnTo>
                  <a:pt x="1868" y="10932"/>
                </a:lnTo>
                <a:cubicBezTo>
                  <a:pt x="1868" y="10641"/>
                  <a:pt x="2108" y="10401"/>
                  <a:pt x="2399" y="10401"/>
                </a:cubicBezTo>
                <a:lnTo>
                  <a:pt x="2673" y="10401"/>
                </a:lnTo>
                <a:lnTo>
                  <a:pt x="2673" y="10127"/>
                </a:lnTo>
                <a:cubicBezTo>
                  <a:pt x="2673" y="9836"/>
                  <a:pt x="2913" y="9596"/>
                  <a:pt x="3204" y="9596"/>
                </a:cubicBezTo>
                <a:close/>
                <a:moveTo>
                  <a:pt x="0" y="9047"/>
                </a:moveTo>
                <a:lnTo>
                  <a:pt x="0" y="13331"/>
                </a:lnTo>
                <a:lnTo>
                  <a:pt x="6939" y="13331"/>
                </a:lnTo>
                <a:lnTo>
                  <a:pt x="6939" y="9047"/>
                </a:lnTo>
                <a:close/>
                <a:moveTo>
                  <a:pt x="0" y="13862"/>
                </a:moveTo>
                <a:lnTo>
                  <a:pt x="0" y="14136"/>
                </a:lnTo>
                <a:cubicBezTo>
                  <a:pt x="0" y="14582"/>
                  <a:pt x="360" y="14942"/>
                  <a:pt x="805" y="14942"/>
                </a:cubicBezTo>
                <a:lnTo>
                  <a:pt x="6151" y="14942"/>
                </a:lnTo>
                <a:cubicBezTo>
                  <a:pt x="6597" y="14942"/>
                  <a:pt x="6957" y="14582"/>
                  <a:pt x="6957" y="14136"/>
                </a:cubicBezTo>
                <a:lnTo>
                  <a:pt x="6957" y="13862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723;p120">
            <a:extLst>
              <a:ext uri="{FF2B5EF4-FFF2-40B4-BE49-F238E27FC236}">
                <a16:creationId xmlns:a16="http://schemas.microsoft.com/office/drawing/2014/main" id="{B79099A9-9027-461D-776B-51701287C199}"/>
              </a:ext>
            </a:extLst>
          </p:cNvPr>
          <p:cNvSpPr/>
          <p:nvPr/>
        </p:nvSpPr>
        <p:spPr>
          <a:xfrm>
            <a:off x="7078297" y="1242811"/>
            <a:ext cx="456370" cy="455221"/>
          </a:xfrm>
          <a:custGeom>
            <a:avLst/>
            <a:gdLst/>
            <a:ahLst/>
            <a:cxnLst/>
            <a:rect l="l" t="t" r="r" b="b"/>
            <a:pathLst>
              <a:path w="14959" h="14908" extrusionOk="0">
                <a:moveTo>
                  <a:pt x="8773" y="275"/>
                </a:moveTo>
                <a:lnTo>
                  <a:pt x="8773" y="275"/>
                </a:lnTo>
                <a:cubicBezTo>
                  <a:pt x="8276" y="481"/>
                  <a:pt x="7797" y="755"/>
                  <a:pt x="7403" y="1132"/>
                </a:cubicBezTo>
                <a:cubicBezTo>
                  <a:pt x="7591" y="1269"/>
                  <a:pt x="7814" y="1406"/>
                  <a:pt x="8037" y="1526"/>
                </a:cubicBezTo>
                <a:cubicBezTo>
                  <a:pt x="8208" y="1080"/>
                  <a:pt x="8465" y="652"/>
                  <a:pt x="8773" y="275"/>
                </a:cubicBezTo>
                <a:close/>
                <a:moveTo>
                  <a:pt x="12080" y="275"/>
                </a:moveTo>
                <a:lnTo>
                  <a:pt x="12080" y="275"/>
                </a:lnTo>
                <a:cubicBezTo>
                  <a:pt x="12389" y="652"/>
                  <a:pt x="12646" y="1080"/>
                  <a:pt x="12817" y="1526"/>
                </a:cubicBezTo>
                <a:cubicBezTo>
                  <a:pt x="13040" y="1406"/>
                  <a:pt x="13245" y="1269"/>
                  <a:pt x="13451" y="1132"/>
                </a:cubicBezTo>
                <a:lnTo>
                  <a:pt x="13451" y="1115"/>
                </a:lnTo>
                <a:cubicBezTo>
                  <a:pt x="13057" y="755"/>
                  <a:pt x="12577" y="481"/>
                  <a:pt x="12080" y="275"/>
                </a:cubicBezTo>
                <a:close/>
                <a:moveTo>
                  <a:pt x="10161" y="1"/>
                </a:moveTo>
                <a:cubicBezTo>
                  <a:pt x="9510" y="138"/>
                  <a:pt x="8928" y="806"/>
                  <a:pt x="8533" y="1749"/>
                </a:cubicBezTo>
                <a:lnTo>
                  <a:pt x="8551" y="1749"/>
                </a:lnTo>
                <a:cubicBezTo>
                  <a:pt x="9065" y="1954"/>
                  <a:pt x="9613" y="2074"/>
                  <a:pt x="10161" y="2091"/>
                </a:cubicBezTo>
                <a:lnTo>
                  <a:pt x="10161" y="1"/>
                </a:lnTo>
                <a:close/>
                <a:moveTo>
                  <a:pt x="10710" y="1"/>
                </a:moveTo>
                <a:lnTo>
                  <a:pt x="10710" y="2108"/>
                </a:lnTo>
                <a:cubicBezTo>
                  <a:pt x="11258" y="2074"/>
                  <a:pt x="11806" y="1954"/>
                  <a:pt x="12320" y="1766"/>
                </a:cubicBezTo>
                <a:cubicBezTo>
                  <a:pt x="11926" y="806"/>
                  <a:pt x="11344" y="138"/>
                  <a:pt x="10710" y="1"/>
                </a:cubicBezTo>
                <a:close/>
                <a:moveTo>
                  <a:pt x="7026" y="1509"/>
                </a:moveTo>
                <a:cubicBezTo>
                  <a:pt x="6357" y="2263"/>
                  <a:pt x="5963" y="3222"/>
                  <a:pt x="5895" y="4250"/>
                </a:cubicBezTo>
                <a:lnTo>
                  <a:pt x="7488" y="4250"/>
                </a:lnTo>
                <a:cubicBezTo>
                  <a:pt x="7505" y="3496"/>
                  <a:pt x="7625" y="2742"/>
                  <a:pt x="7848" y="2023"/>
                </a:cubicBezTo>
                <a:cubicBezTo>
                  <a:pt x="7557" y="1886"/>
                  <a:pt x="7283" y="1697"/>
                  <a:pt x="7026" y="1509"/>
                </a:cubicBezTo>
                <a:close/>
                <a:moveTo>
                  <a:pt x="8362" y="2263"/>
                </a:moveTo>
                <a:cubicBezTo>
                  <a:pt x="8157" y="2897"/>
                  <a:pt x="8054" y="3565"/>
                  <a:pt x="8037" y="4250"/>
                </a:cubicBezTo>
                <a:lnTo>
                  <a:pt x="10161" y="4250"/>
                </a:lnTo>
                <a:lnTo>
                  <a:pt x="10161" y="2622"/>
                </a:lnTo>
                <a:cubicBezTo>
                  <a:pt x="9544" y="2605"/>
                  <a:pt x="8928" y="2485"/>
                  <a:pt x="8362" y="2263"/>
                </a:cubicBezTo>
                <a:close/>
                <a:moveTo>
                  <a:pt x="12509" y="2245"/>
                </a:moveTo>
                <a:cubicBezTo>
                  <a:pt x="11926" y="2468"/>
                  <a:pt x="11326" y="2605"/>
                  <a:pt x="10710" y="2622"/>
                </a:cubicBezTo>
                <a:lnTo>
                  <a:pt x="10710" y="4250"/>
                </a:lnTo>
                <a:lnTo>
                  <a:pt x="12834" y="4250"/>
                </a:lnTo>
                <a:cubicBezTo>
                  <a:pt x="12817" y="3565"/>
                  <a:pt x="12697" y="2897"/>
                  <a:pt x="12509" y="2263"/>
                </a:cubicBezTo>
                <a:lnTo>
                  <a:pt x="12509" y="2245"/>
                </a:lnTo>
                <a:close/>
                <a:moveTo>
                  <a:pt x="13828" y="1509"/>
                </a:moveTo>
                <a:cubicBezTo>
                  <a:pt x="13571" y="1714"/>
                  <a:pt x="13297" y="1886"/>
                  <a:pt x="13006" y="2040"/>
                </a:cubicBezTo>
                <a:cubicBezTo>
                  <a:pt x="13228" y="2742"/>
                  <a:pt x="13348" y="3496"/>
                  <a:pt x="13365" y="4250"/>
                </a:cubicBezTo>
                <a:lnTo>
                  <a:pt x="14959" y="4250"/>
                </a:lnTo>
                <a:cubicBezTo>
                  <a:pt x="14890" y="3222"/>
                  <a:pt x="14496" y="2263"/>
                  <a:pt x="13828" y="1509"/>
                </a:cubicBezTo>
                <a:close/>
                <a:moveTo>
                  <a:pt x="12834" y="4764"/>
                </a:moveTo>
                <a:lnTo>
                  <a:pt x="12817" y="4781"/>
                </a:lnTo>
                <a:lnTo>
                  <a:pt x="10710" y="4781"/>
                </a:lnTo>
                <a:lnTo>
                  <a:pt x="10710" y="6392"/>
                </a:lnTo>
                <a:cubicBezTo>
                  <a:pt x="11326" y="6409"/>
                  <a:pt x="11926" y="6529"/>
                  <a:pt x="12509" y="6752"/>
                </a:cubicBezTo>
                <a:cubicBezTo>
                  <a:pt x="12697" y="6101"/>
                  <a:pt x="12817" y="5432"/>
                  <a:pt x="12834" y="4764"/>
                </a:cubicBezTo>
                <a:close/>
                <a:moveTo>
                  <a:pt x="8019" y="4781"/>
                </a:moveTo>
                <a:cubicBezTo>
                  <a:pt x="8037" y="5450"/>
                  <a:pt x="8157" y="6118"/>
                  <a:pt x="8345" y="6769"/>
                </a:cubicBezTo>
                <a:cubicBezTo>
                  <a:pt x="8928" y="6546"/>
                  <a:pt x="9527" y="6409"/>
                  <a:pt x="10161" y="6392"/>
                </a:cubicBezTo>
                <a:lnTo>
                  <a:pt x="10161" y="4781"/>
                </a:lnTo>
                <a:close/>
                <a:moveTo>
                  <a:pt x="13365" y="4764"/>
                </a:moveTo>
                <a:cubicBezTo>
                  <a:pt x="13348" y="5518"/>
                  <a:pt x="13228" y="6272"/>
                  <a:pt x="13006" y="6992"/>
                </a:cubicBezTo>
                <a:cubicBezTo>
                  <a:pt x="13297" y="7129"/>
                  <a:pt x="13571" y="7300"/>
                  <a:pt x="13828" y="7506"/>
                </a:cubicBezTo>
                <a:cubicBezTo>
                  <a:pt x="14513" y="6752"/>
                  <a:pt x="14907" y="5792"/>
                  <a:pt x="14959" y="4764"/>
                </a:cubicBezTo>
                <a:close/>
                <a:moveTo>
                  <a:pt x="5895" y="4781"/>
                </a:moveTo>
                <a:cubicBezTo>
                  <a:pt x="5998" y="6546"/>
                  <a:pt x="7128" y="8088"/>
                  <a:pt x="8773" y="8739"/>
                </a:cubicBezTo>
                <a:cubicBezTo>
                  <a:pt x="8037" y="7883"/>
                  <a:pt x="7540" y="6443"/>
                  <a:pt x="7488" y="4781"/>
                </a:cubicBezTo>
                <a:close/>
                <a:moveTo>
                  <a:pt x="12817" y="7489"/>
                </a:moveTo>
                <a:cubicBezTo>
                  <a:pt x="12629" y="7934"/>
                  <a:pt x="12372" y="8362"/>
                  <a:pt x="12063" y="8739"/>
                </a:cubicBezTo>
                <a:lnTo>
                  <a:pt x="12080" y="8739"/>
                </a:lnTo>
                <a:cubicBezTo>
                  <a:pt x="12577" y="8534"/>
                  <a:pt x="13040" y="8242"/>
                  <a:pt x="13451" y="7883"/>
                </a:cubicBezTo>
                <a:cubicBezTo>
                  <a:pt x="13245" y="7728"/>
                  <a:pt x="13040" y="7591"/>
                  <a:pt x="12817" y="7489"/>
                </a:cubicBezTo>
                <a:close/>
                <a:moveTo>
                  <a:pt x="10161" y="6940"/>
                </a:moveTo>
                <a:cubicBezTo>
                  <a:pt x="9613" y="6957"/>
                  <a:pt x="9065" y="7077"/>
                  <a:pt x="8533" y="7266"/>
                </a:cubicBezTo>
                <a:cubicBezTo>
                  <a:pt x="8928" y="8208"/>
                  <a:pt x="9510" y="8876"/>
                  <a:pt x="10161" y="9014"/>
                </a:cubicBezTo>
                <a:lnTo>
                  <a:pt x="10161" y="6940"/>
                </a:lnTo>
                <a:close/>
                <a:moveTo>
                  <a:pt x="10710" y="6923"/>
                </a:moveTo>
                <a:lnTo>
                  <a:pt x="10710" y="9014"/>
                </a:lnTo>
                <a:cubicBezTo>
                  <a:pt x="11344" y="8876"/>
                  <a:pt x="11926" y="8208"/>
                  <a:pt x="12320" y="7266"/>
                </a:cubicBezTo>
                <a:cubicBezTo>
                  <a:pt x="11806" y="7077"/>
                  <a:pt x="11258" y="6957"/>
                  <a:pt x="10710" y="6923"/>
                </a:cubicBezTo>
                <a:close/>
                <a:moveTo>
                  <a:pt x="1900" y="8789"/>
                </a:moveTo>
                <a:cubicBezTo>
                  <a:pt x="2252" y="8789"/>
                  <a:pt x="2252" y="9323"/>
                  <a:pt x="1900" y="9323"/>
                </a:cubicBezTo>
                <a:cubicBezTo>
                  <a:pt x="1890" y="9323"/>
                  <a:pt x="1879" y="9323"/>
                  <a:pt x="1868" y="9322"/>
                </a:cubicBezTo>
                <a:cubicBezTo>
                  <a:pt x="1354" y="9322"/>
                  <a:pt x="1063" y="9870"/>
                  <a:pt x="1063" y="10384"/>
                </a:cubicBezTo>
                <a:cubicBezTo>
                  <a:pt x="1063" y="10564"/>
                  <a:pt x="930" y="10654"/>
                  <a:pt x="797" y="10654"/>
                </a:cubicBezTo>
                <a:cubicBezTo>
                  <a:pt x="665" y="10654"/>
                  <a:pt x="532" y="10564"/>
                  <a:pt x="532" y="10384"/>
                </a:cubicBezTo>
                <a:cubicBezTo>
                  <a:pt x="532" y="9613"/>
                  <a:pt x="1011" y="8791"/>
                  <a:pt x="1868" y="8791"/>
                </a:cubicBezTo>
                <a:cubicBezTo>
                  <a:pt x="1879" y="8790"/>
                  <a:pt x="1890" y="8789"/>
                  <a:pt x="1900" y="8789"/>
                </a:cubicBezTo>
                <a:close/>
                <a:moveTo>
                  <a:pt x="5859" y="10403"/>
                </a:moveTo>
                <a:cubicBezTo>
                  <a:pt x="6080" y="10403"/>
                  <a:pt x="6259" y="10699"/>
                  <a:pt x="6049" y="10881"/>
                </a:cubicBezTo>
                <a:lnTo>
                  <a:pt x="6049" y="10864"/>
                </a:lnTo>
                <a:lnTo>
                  <a:pt x="3376" y="13006"/>
                </a:lnTo>
                <a:cubicBezTo>
                  <a:pt x="3330" y="13044"/>
                  <a:pt x="3273" y="13062"/>
                  <a:pt x="3215" y="13062"/>
                </a:cubicBezTo>
                <a:cubicBezTo>
                  <a:pt x="3145" y="13062"/>
                  <a:pt x="3073" y="13036"/>
                  <a:pt x="3016" y="12989"/>
                </a:cubicBezTo>
                <a:lnTo>
                  <a:pt x="2211" y="12183"/>
                </a:lnTo>
                <a:cubicBezTo>
                  <a:pt x="2028" y="11987"/>
                  <a:pt x="2205" y="11720"/>
                  <a:pt x="2405" y="11720"/>
                </a:cubicBezTo>
                <a:cubicBezTo>
                  <a:pt x="2467" y="11720"/>
                  <a:pt x="2531" y="11746"/>
                  <a:pt x="2588" y="11806"/>
                </a:cubicBezTo>
                <a:lnTo>
                  <a:pt x="3222" y="12440"/>
                </a:lnTo>
                <a:lnTo>
                  <a:pt x="5706" y="10453"/>
                </a:lnTo>
                <a:cubicBezTo>
                  <a:pt x="5757" y="10418"/>
                  <a:pt x="5809" y="10403"/>
                  <a:pt x="5859" y="10403"/>
                </a:cubicBezTo>
                <a:close/>
                <a:moveTo>
                  <a:pt x="1868" y="8242"/>
                </a:moveTo>
                <a:cubicBezTo>
                  <a:pt x="806" y="8242"/>
                  <a:pt x="1" y="9168"/>
                  <a:pt x="1" y="10384"/>
                </a:cubicBezTo>
                <a:cubicBezTo>
                  <a:pt x="1" y="11310"/>
                  <a:pt x="515" y="13126"/>
                  <a:pt x="4010" y="14908"/>
                </a:cubicBezTo>
                <a:cubicBezTo>
                  <a:pt x="7488" y="13126"/>
                  <a:pt x="8019" y="11310"/>
                  <a:pt x="8019" y="10384"/>
                </a:cubicBezTo>
                <a:cubicBezTo>
                  <a:pt x="8019" y="9168"/>
                  <a:pt x="7214" y="8242"/>
                  <a:pt x="6152" y="8242"/>
                </a:cubicBezTo>
                <a:cubicBezTo>
                  <a:pt x="5398" y="8242"/>
                  <a:pt x="4678" y="8602"/>
                  <a:pt x="4233" y="9202"/>
                </a:cubicBezTo>
                <a:cubicBezTo>
                  <a:pt x="4173" y="9288"/>
                  <a:pt x="4087" y="9331"/>
                  <a:pt x="4004" y="9331"/>
                </a:cubicBezTo>
                <a:cubicBezTo>
                  <a:pt x="3920" y="9331"/>
                  <a:pt x="3839" y="9288"/>
                  <a:pt x="3787" y="9202"/>
                </a:cubicBezTo>
                <a:cubicBezTo>
                  <a:pt x="3325" y="8602"/>
                  <a:pt x="2622" y="8242"/>
                  <a:pt x="1868" y="82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56617-6214-4F55-3846-744FBE159ADC}"/>
              </a:ext>
            </a:extLst>
          </p:cNvPr>
          <p:cNvSpPr txBox="1"/>
          <p:nvPr/>
        </p:nvSpPr>
        <p:spPr>
          <a:xfrm>
            <a:off x="3255064" y="4890051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Reference: </a:t>
            </a:r>
            <a:r>
              <a:rPr lang="en-US" sz="1050">
                <a:solidFill>
                  <a:schemeClr val="lt2"/>
                </a:solidFill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FDA</a:t>
            </a:r>
            <a:endParaRPr lang="en-US" sz="1050">
              <a:solidFill>
                <a:schemeClr val="lt2"/>
              </a:solidFill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E555E-917C-EBEB-A0AE-538F416DED1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799848-F128-EB5B-EF53-F4EE1454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78CF657B-518C-300B-C6B5-A70BD13C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8" grpId="0"/>
      <p:bldP spid="2519" grpId="0"/>
      <p:bldP spid="2520" grpId="0" build="p"/>
      <p:bldP spid="2521" grpId="0"/>
      <p:bldP spid="2522" grpId="0"/>
      <p:bldP spid="2523" grpId="0" build="p"/>
      <p:bldP spid="2524" grpId="0"/>
      <p:bldP spid="2525" grpId="0"/>
      <p:bldP spid="2526" grpId="0" build="p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382604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2F6F8"/>
              </a:buClr>
              <a:buSzPts val="1100"/>
            </a:pPr>
            <a:r>
              <a:rPr lang="en-US" sz="1400" b="1" dirty="0" err="1"/>
              <a:t>Anaaya</a:t>
            </a:r>
            <a:r>
              <a:rPr lang="en-US" sz="1400" b="1" dirty="0"/>
              <a:t>, </a:t>
            </a:r>
            <a:r>
              <a:rPr lang="en-US" sz="1400" dirty="0"/>
              <a:t>a chatbot for clinicians that can inform them about</a:t>
            </a:r>
            <a:r>
              <a:rPr lang="en-US" sz="1400" dirty="0">
                <a:solidFill>
                  <a:schemeClr val="tx2"/>
                </a:solidFill>
                <a:cs typeface="Arial"/>
                <a:sym typeface="Arial"/>
              </a:rPr>
              <a:t> </a:t>
            </a:r>
            <a:r>
              <a:rPr lang="en-US" sz="1400" dirty="0"/>
              <a:t>the potential ADR of a prescribed drug based on the patient's history</a:t>
            </a:r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07216-6029-9098-F996-F197572F82E3}"/>
              </a:ext>
            </a:extLst>
          </p:cNvPr>
          <p:cNvSpPr txBox="1"/>
          <p:nvPr/>
        </p:nvSpPr>
        <p:spPr>
          <a:xfrm>
            <a:off x="1090516" y="4862976"/>
            <a:ext cx="69664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[1] - https://blog.ml6.eu/leveraging-llms-on-your-domain-specific-knowledge-base-4441c8837b47</a:t>
            </a:r>
          </a:p>
        </p:txBody>
      </p:sp>
      <p:pic>
        <p:nvPicPr>
          <p:cNvPr id="3" name="Picture 2" descr="Leveraging LLMs on your domain-specific knowledge base | by Michiel De  Koninck | ML6team">
            <a:extLst>
              <a:ext uri="{FF2B5EF4-FFF2-40B4-BE49-F238E27FC236}">
                <a16:creationId xmlns:a16="http://schemas.microsoft.com/office/drawing/2014/main" id="{F64DE5B0-D705-FEEB-1326-0112EF799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t="2521" r="1401" b="2241"/>
          <a:stretch/>
        </p:blipFill>
        <p:spPr>
          <a:xfrm>
            <a:off x="4656044" y="1526435"/>
            <a:ext cx="4281130" cy="20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131E7-F9D1-DDA8-4486-1FC3379D7A25}"/>
              </a:ext>
            </a:extLst>
          </p:cNvPr>
          <p:cNvSpPr txBox="1"/>
          <p:nvPr/>
        </p:nvSpPr>
        <p:spPr>
          <a:xfrm>
            <a:off x="6262160" y="3610835"/>
            <a:ext cx="90080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54BFB-7F6A-31E0-7C44-33B9F335F6C9}"/>
              </a:ext>
            </a:extLst>
          </p:cNvPr>
          <p:cNvSpPr txBox="1"/>
          <p:nvPr/>
        </p:nvSpPr>
        <p:spPr>
          <a:xfrm>
            <a:off x="536783" y="2691238"/>
            <a:ext cx="403769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err="1">
                <a:solidFill>
                  <a:schemeClr val="tx2"/>
                </a:solidFill>
                <a:latin typeface="Montserrat"/>
                <a:sym typeface="Montserrat"/>
              </a:rPr>
              <a:t>Anaaya</a:t>
            </a: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 uses Retrieval Augmented Generation (RAG)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Personalized 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Known source of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Up-to-Date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Based on the regions</a:t>
            </a:r>
            <a:endParaRPr lang="en-US">
              <a:solidFill>
                <a:schemeClr val="tx2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AA7A8-2F16-BB82-A912-2B1BADCC8E88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FD3656-5137-5545-55C6-581183F4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0C1DC7F-1105-E27A-8236-3B0389FC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F5305F7-EDFC-EE2D-77A8-3189C0ADE44F}"/>
              </a:ext>
            </a:extLst>
          </p:cNvPr>
          <p:cNvSpPr/>
          <p:nvPr/>
        </p:nvSpPr>
        <p:spPr>
          <a:xfrm>
            <a:off x="3806040" y="1439156"/>
            <a:ext cx="4845743" cy="2689411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D32AC-3597-E817-5016-19B49012EF43}"/>
              </a:ext>
            </a:extLst>
          </p:cNvPr>
          <p:cNvSpPr/>
          <p:nvPr/>
        </p:nvSpPr>
        <p:spPr>
          <a:xfrm>
            <a:off x="6898863" y="1631256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3921E6-9D5E-6B36-EB55-7EEACE733DDF}"/>
              </a:ext>
            </a:extLst>
          </p:cNvPr>
          <p:cNvSpPr/>
          <p:nvPr/>
        </p:nvSpPr>
        <p:spPr>
          <a:xfrm>
            <a:off x="4891410" y="3052803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972D7-3F0F-8A6F-DE6F-730E723BA3D6}"/>
              </a:ext>
            </a:extLst>
          </p:cNvPr>
          <p:cNvSpPr/>
          <p:nvPr/>
        </p:nvSpPr>
        <p:spPr>
          <a:xfrm>
            <a:off x="4891411" y="1631257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hat&#10;&#10;Description automatically generated">
            <a:extLst>
              <a:ext uri="{FF2B5EF4-FFF2-40B4-BE49-F238E27FC236}">
                <a16:creationId xmlns:a16="http://schemas.microsoft.com/office/drawing/2014/main" id="{DF08ED14-99C7-E0F2-48CD-F026377D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9" y="2050996"/>
            <a:ext cx="2608019" cy="20775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A668ED5B-0F21-C531-0E9C-0B5CCCA0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8127" y="1637501"/>
            <a:ext cx="453358" cy="448556"/>
          </a:xfrm>
          <a:prstGeom prst="rect">
            <a:avLst/>
          </a:prstGeom>
        </p:spPr>
      </p:pic>
      <p:pic>
        <p:nvPicPr>
          <p:cNvPr id="4" name="Graphic 3" descr="Illustrator outline">
            <a:extLst>
              <a:ext uri="{FF2B5EF4-FFF2-40B4-BE49-F238E27FC236}">
                <a16:creationId xmlns:a16="http://schemas.microsoft.com/office/drawing/2014/main" id="{C85308B7-71D5-4B5C-A5C0-8D0A7B489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564" y="2088938"/>
            <a:ext cx="453358" cy="448556"/>
          </a:xfrm>
          <a:prstGeom prst="rect">
            <a:avLst/>
          </a:prstGeom>
        </p:spPr>
      </p:pic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A91EEDF-87FA-9F2D-1F2E-6ABBF9FC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6565" y="3323185"/>
            <a:ext cx="453358" cy="448556"/>
          </a:xfrm>
          <a:prstGeom prst="rect">
            <a:avLst/>
          </a:prstGeom>
        </p:spPr>
      </p:pic>
      <p:pic>
        <p:nvPicPr>
          <p:cNvPr id="6" name="Graphic 5" descr="Cmd Terminal outline">
            <a:extLst>
              <a:ext uri="{FF2B5EF4-FFF2-40B4-BE49-F238E27FC236}">
                <a16:creationId xmlns:a16="http://schemas.microsoft.com/office/drawing/2014/main" id="{C0E6950B-5FEA-DFCC-EB32-C6B039DAC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8127" y="3323186"/>
            <a:ext cx="453358" cy="448556"/>
          </a:xfrm>
          <a:prstGeom prst="rect">
            <a:avLst/>
          </a:prstGeom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22E60FB3-9DAD-FB06-484D-3675C8DE76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6183" y="1916047"/>
            <a:ext cx="453358" cy="448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0DC62-5E24-B8DB-D395-7AAC5507B773}"/>
              </a:ext>
            </a:extLst>
          </p:cNvPr>
          <p:cNvSpPr txBox="1"/>
          <p:nvPr/>
        </p:nvSpPr>
        <p:spPr>
          <a:xfrm>
            <a:off x="5107524" y="1722505"/>
            <a:ext cx="9710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Embeddings Creation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23C4D-B20B-4278-966B-C8E9A59F3399}"/>
              </a:ext>
            </a:extLst>
          </p:cNvPr>
          <p:cNvSpPr txBox="1"/>
          <p:nvPr/>
        </p:nvSpPr>
        <p:spPr>
          <a:xfrm>
            <a:off x="5280414" y="2221967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Vector DB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2E032-83FD-A1D1-44B8-509F2B49CEFD}"/>
              </a:ext>
            </a:extLst>
          </p:cNvPr>
          <p:cNvSpPr txBox="1"/>
          <p:nvPr/>
        </p:nvSpPr>
        <p:spPr>
          <a:xfrm>
            <a:off x="3815645" y="2601365"/>
            <a:ext cx="118238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API 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1B19B-46C9-F645-41BF-640D6E97D846}"/>
              </a:ext>
            </a:extLst>
          </p:cNvPr>
          <p:cNvSpPr txBox="1"/>
          <p:nvPr/>
        </p:nvSpPr>
        <p:spPr>
          <a:xfrm>
            <a:off x="4795359" y="3768378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Context Retrieval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0801E-BA53-AFA4-2187-D5923230B399}"/>
              </a:ext>
            </a:extLst>
          </p:cNvPr>
          <p:cNvSpPr txBox="1"/>
          <p:nvPr/>
        </p:nvSpPr>
        <p:spPr>
          <a:xfrm>
            <a:off x="5539750" y="3768379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Platform for AI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EC728-DFE0-6E49-6A07-022F0FC88990}"/>
              </a:ext>
            </a:extLst>
          </p:cNvPr>
          <p:cNvSpPr txBox="1"/>
          <p:nvPr/>
        </p:nvSpPr>
        <p:spPr>
          <a:xfrm>
            <a:off x="5059497" y="3134445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Large Language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7362E-0464-3EE7-1123-EF4D9E9952CA}"/>
              </a:ext>
            </a:extLst>
          </p:cNvPr>
          <p:cNvSpPr txBox="1"/>
          <p:nvPr/>
        </p:nvSpPr>
        <p:spPr>
          <a:xfrm>
            <a:off x="7066950" y="1732108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Object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2FF67-A3A4-6A96-9A76-BFEE6A72D2D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49CB65-A246-E495-7F14-88B62DF452C2}"/>
              </a:ext>
            </a:extLst>
          </p:cNvPr>
          <p:cNvCxnSpPr/>
          <p:nvPr/>
        </p:nvCxnSpPr>
        <p:spPr>
          <a:xfrm>
            <a:off x="4413800" y="3302773"/>
            <a:ext cx="467766" cy="21323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419D2C-9853-449F-E40E-A085882048A5}"/>
              </a:ext>
            </a:extLst>
          </p:cNvPr>
          <p:cNvCxnSpPr>
            <a:cxnSpLocks/>
          </p:cNvCxnSpPr>
          <p:nvPr/>
        </p:nvCxnSpPr>
        <p:spPr>
          <a:xfrm flipV="1">
            <a:off x="4322551" y="2248139"/>
            <a:ext cx="549410" cy="3918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2E5E8E-B9C7-6C62-EC6D-1E11229F0B22}"/>
              </a:ext>
            </a:extLst>
          </p:cNvPr>
          <p:cNvCxnSpPr>
            <a:cxnSpLocks/>
          </p:cNvCxnSpPr>
          <p:nvPr/>
        </p:nvCxnSpPr>
        <p:spPr>
          <a:xfrm flipH="1">
            <a:off x="5621153" y="2404702"/>
            <a:ext cx="2880" cy="6406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B6831-BFE0-E6F2-4098-B8BAE1ED439C}"/>
              </a:ext>
            </a:extLst>
          </p:cNvPr>
          <p:cNvCxnSpPr>
            <a:cxnSpLocks/>
          </p:cNvCxnSpPr>
          <p:nvPr/>
        </p:nvCxnSpPr>
        <p:spPr>
          <a:xfrm flipV="1">
            <a:off x="6022641" y="2324981"/>
            <a:ext cx="875982" cy="76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4DD42-8FD1-E192-FEC5-97E523F58CE3}"/>
              </a:ext>
            </a:extLst>
          </p:cNvPr>
          <p:cNvCxnSpPr/>
          <p:nvPr/>
        </p:nvCxnSpPr>
        <p:spPr>
          <a:xfrm>
            <a:off x="3029475" y="2941385"/>
            <a:ext cx="1111302" cy="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CFCB6B-285D-7A7D-6475-261D5E533CBA}"/>
              </a:ext>
            </a:extLst>
          </p:cNvPr>
          <p:cNvCxnSpPr>
            <a:cxnSpLocks/>
          </p:cNvCxnSpPr>
          <p:nvPr/>
        </p:nvCxnSpPr>
        <p:spPr>
          <a:xfrm flipH="1">
            <a:off x="2994413" y="3090260"/>
            <a:ext cx="1101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erver with solid fill">
            <a:extLst>
              <a:ext uri="{FF2B5EF4-FFF2-40B4-BE49-F238E27FC236}">
                <a16:creationId xmlns:a16="http://schemas.microsoft.com/office/drawing/2014/main" id="{C6F36E0C-0249-5391-4D63-B0EB901CEB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2838" y="2742080"/>
            <a:ext cx="611841" cy="5926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980B51-3027-FDA9-BE4D-400FBD32F1F3}"/>
              </a:ext>
            </a:extLst>
          </p:cNvPr>
          <p:cNvSpPr txBox="1"/>
          <p:nvPr/>
        </p:nvSpPr>
        <p:spPr>
          <a:xfrm>
            <a:off x="2980006" y="2663797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B0C73-A20D-A463-680C-172B85A07949}"/>
              </a:ext>
            </a:extLst>
          </p:cNvPr>
          <p:cNvSpPr txBox="1"/>
          <p:nvPr/>
        </p:nvSpPr>
        <p:spPr>
          <a:xfrm>
            <a:off x="2994413" y="3134443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ACED4-6930-0041-F398-5E9B4FF5E693}"/>
              </a:ext>
            </a:extLst>
          </p:cNvPr>
          <p:cNvSpPr txBox="1"/>
          <p:nvPr/>
        </p:nvSpPr>
        <p:spPr>
          <a:xfrm>
            <a:off x="412880" y="3625261"/>
            <a:ext cx="260392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I have a patient with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anaphylaxis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, should I give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penicillin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?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D5B65-5288-9F83-3180-9CB6B5EBBF7B}"/>
              </a:ext>
            </a:extLst>
          </p:cNvPr>
          <p:cNvSpPr txBox="1"/>
          <p:nvPr/>
        </p:nvSpPr>
        <p:spPr>
          <a:xfrm>
            <a:off x="359928" y="4221008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Client-side</a:t>
            </a:r>
            <a:endParaRPr lang="en-A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BC69A-936E-47B7-CADA-6BD461BC950E}"/>
              </a:ext>
            </a:extLst>
          </p:cNvPr>
          <p:cNvSpPr txBox="1"/>
          <p:nvPr/>
        </p:nvSpPr>
        <p:spPr>
          <a:xfrm>
            <a:off x="5156622" y="4221007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Server-side</a:t>
            </a:r>
            <a:endParaRPr lang="en-AE"/>
          </a:p>
        </p:txBody>
      </p:sp>
      <p:sp>
        <p:nvSpPr>
          <p:cNvPr id="23" name="Google Shape;1346;p74">
            <a:extLst>
              <a:ext uri="{FF2B5EF4-FFF2-40B4-BE49-F238E27FC236}">
                <a16:creationId xmlns:a16="http://schemas.microsoft.com/office/drawing/2014/main" id="{BF410ECD-7BB1-DB9A-3F4B-AE53DB90C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 DIAGRAM</a:t>
            </a:r>
            <a:endParaRPr/>
          </a:p>
        </p:txBody>
      </p:sp>
      <p:sp>
        <p:nvSpPr>
          <p:cNvPr id="26" name="Google Shape;1469;p74">
            <a:extLst>
              <a:ext uri="{FF2B5EF4-FFF2-40B4-BE49-F238E27FC236}">
                <a16:creationId xmlns:a16="http://schemas.microsoft.com/office/drawing/2014/main" id="{DF577921-A8C0-167C-B7E1-66524280F2DC}"/>
              </a:ext>
            </a:extLst>
          </p:cNvPr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1A53658-19CD-1D3D-9077-24D02E83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8195A680-121F-2D02-4DEF-D1C79E854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8" grpId="0" animBg="1"/>
      <p:bldP spid="12" grpId="0" animBg="1"/>
      <p:bldP spid="8" grpId="0" animBg="1"/>
      <p:bldP spid="9" grpId="0"/>
      <p:bldP spid="10" grpId="0"/>
      <p:bldP spid="11" grpId="0"/>
      <p:bldP spid="13" grpId="0"/>
      <p:bldP spid="14" grpId="0"/>
      <p:bldP spid="15" grpId="0"/>
      <p:bldP spid="19" grpId="0"/>
      <p:bldP spid="35" grpId="0"/>
      <p:bldP spid="36" grpId="0"/>
      <p:bldP spid="37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3852672" cy="621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KNOWLEDGE BASE</a:t>
            </a:r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4699717" cy="284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US" sz="1400"/>
              <a:t>To enrich the knowledge base, we have different resources mentioned below:</a:t>
            </a:r>
            <a:endParaRPr lang="en-US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white striped box with a letter on it&#10;&#10;Description automatically generated">
            <a:extLst>
              <a:ext uri="{FF2B5EF4-FFF2-40B4-BE49-F238E27FC236}">
                <a16:creationId xmlns:a16="http://schemas.microsoft.com/office/drawing/2014/main" id="{6B234C3E-86F2-A797-0199-B40683A3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91" y="673376"/>
            <a:ext cx="2217979" cy="379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0F354-9744-EC9B-49ED-0F0587F0FC5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A8BCE-139A-4283-A317-21A355B6C90A}"/>
              </a:ext>
            </a:extLst>
          </p:cNvPr>
          <p:cNvSpPr txBox="1"/>
          <p:nvPr/>
        </p:nvSpPr>
        <p:spPr>
          <a:xfrm>
            <a:off x="1000741" y="4728002"/>
            <a:ext cx="71425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[1] - http://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sideeffects.embl.de</a:t>
            </a:r>
            <a:endParaRPr lang="en-US" sz="1050" dirty="0">
              <a:solidFill>
                <a:schemeClr val="lt2"/>
              </a:solidFill>
              <a:latin typeface="Montserrat"/>
            </a:endParaRPr>
          </a:p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[2] - https://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www.kaggle.com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/datasets/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jithinanievarghese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/drugs-side-effects-and-medical-condition</a:t>
            </a:r>
          </a:p>
        </p:txBody>
      </p:sp>
      <p:sp>
        <p:nvSpPr>
          <p:cNvPr id="5" name="Google Shape;1565;p76">
            <a:extLst>
              <a:ext uri="{FF2B5EF4-FFF2-40B4-BE49-F238E27FC236}">
                <a16:creationId xmlns:a16="http://schemas.microsoft.com/office/drawing/2014/main" id="{11AE2EF9-8959-C324-780D-BC804EEBF766}"/>
              </a:ext>
            </a:extLst>
          </p:cNvPr>
          <p:cNvSpPr txBox="1">
            <a:spLocks/>
          </p:cNvSpPr>
          <p:nvPr/>
        </p:nvSpPr>
        <p:spPr>
          <a:xfrm>
            <a:off x="620827" y="2486479"/>
            <a:ext cx="4685380" cy="18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Publicly available datasets:</a:t>
            </a:r>
            <a:endParaRPr lang="en-US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SIDER 4.1: Side Effect Resource [1]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Kaggle: Drugs, Side Effects and Medical Condition [2]</a:t>
            </a: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Private datasets from healthcare providers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073C40-5C29-B52E-6FF6-942E165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B53F494-D897-1CBD-1CC5-D6472350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69" name="Google Shape;1469;p74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530" name="Google Shape;1530;p74"/>
          <p:cNvSpPr txBox="1">
            <a:spLocks noGrp="1"/>
          </p:cNvSpPr>
          <p:nvPr>
            <p:ph type="subTitle" idx="3"/>
          </p:nvPr>
        </p:nvSpPr>
        <p:spPr>
          <a:xfrm>
            <a:off x="1391241" y="4517546"/>
            <a:ext cx="199894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dirty="0"/>
              <a:t>Competitors</a:t>
            </a:r>
          </a:p>
        </p:txBody>
      </p:sp>
      <p:sp>
        <p:nvSpPr>
          <p:cNvPr id="1531" name="Google Shape;1531;p74"/>
          <p:cNvSpPr txBox="1">
            <a:spLocks noGrp="1"/>
          </p:cNvSpPr>
          <p:nvPr>
            <p:ph type="subTitle" idx="4"/>
          </p:nvPr>
        </p:nvSpPr>
        <p:spPr>
          <a:xfrm>
            <a:off x="6162714" y="4517546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Anaaya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4CF4-BFA0-2D73-C1C3-BD529C1EC5C2}"/>
              </a:ext>
            </a:extLst>
          </p:cNvPr>
          <p:cNvSpPr txBox="1"/>
          <p:nvPr/>
        </p:nvSpPr>
        <p:spPr>
          <a:xfrm>
            <a:off x="-1174282" y="-13956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08613-EF51-3CF8-E30E-CF7B8FCD671D}"/>
              </a:ext>
            </a:extLst>
          </p:cNvPr>
          <p:cNvSpPr txBox="1"/>
          <p:nvPr/>
        </p:nvSpPr>
        <p:spPr>
          <a:xfrm>
            <a:off x="3764532" y="4958834"/>
            <a:ext cx="16097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600">
                <a:solidFill>
                  <a:schemeClr val="accent1"/>
                </a:solidFill>
                <a:latin typeface="Montserrat"/>
                <a:sym typeface="Montserrat"/>
              </a:rPr>
              <a:t>Play the videos for viewing the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83BEC-BC22-EB87-4016-BE202C8F5125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6B304-46AC-2344-5998-360AF033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9392193-2EDE-4204-33C3-16D2EBF9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4-09-15 at 4.43.47 AM">
            <a:hlinkClick r:id="" action="ppaction://media"/>
            <a:extLst>
              <a:ext uri="{FF2B5EF4-FFF2-40B4-BE49-F238E27FC236}">
                <a16:creationId xmlns:a16="http://schemas.microsoft.com/office/drawing/2014/main" id="{73FDCE46-E888-48C5-26EE-392852B70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373" y="1151646"/>
            <a:ext cx="4475863" cy="3003686"/>
          </a:xfrm>
          <a:prstGeom prst="rect">
            <a:avLst/>
          </a:prstGeom>
        </p:spPr>
      </p:pic>
      <p:pic>
        <p:nvPicPr>
          <p:cNvPr id="13" name="Screen Recording 2024-09-15 at 4.47.02 AM">
            <a:hlinkClick r:id="" action="ppaction://media"/>
            <a:extLst>
              <a:ext uri="{FF2B5EF4-FFF2-40B4-BE49-F238E27FC236}">
                <a16:creationId xmlns:a16="http://schemas.microsoft.com/office/drawing/2014/main" id="{335FDBDF-84FB-FC8E-87F9-8B92CADDF3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53850" y="1234981"/>
            <a:ext cx="3830128" cy="298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6A7E9-8E15-B3FC-40A3-D4C91C870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171018" y="828619"/>
            <a:ext cx="743529" cy="963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3625950" y="218033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Models</a:t>
            </a:r>
            <a:endParaRPr dirty="0"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3625950" y="179973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Together AI</a:t>
            </a:r>
            <a:endParaRPr dirty="0"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990970" y="2188734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 Framework</a:t>
            </a:r>
            <a:endParaRPr dirty="0"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911457" y="1803165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 err="1"/>
              <a:t>LangChain</a:t>
            </a:r>
            <a:endParaRPr dirty="0"/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TECHNOLOGIES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8</a:t>
            </a:r>
          </a:p>
        </p:txBody>
      </p:sp>
      <p:pic>
        <p:nvPicPr>
          <p:cNvPr id="8" name="Picture 10" descr="Together AI - Desktop App for Mac, Windows (PC), Linux - WebCatalog">
            <a:extLst>
              <a:ext uri="{FF2B5EF4-FFF2-40B4-BE49-F238E27FC236}">
                <a16:creationId xmlns:a16="http://schemas.microsoft.com/office/drawing/2014/main" id="{C3024957-0E3D-90B1-7BC0-F703A958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27" y="1239880"/>
            <a:ext cx="1324345" cy="69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D690A0D-F320-7F0A-29F2-8EB61A46A3EF}"/>
              </a:ext>
            </a:extLst>
          </p:cNvPr>
          <p:cNvGrpSpPr/>
          <p:nvPr/>
        </p:nvGrpSpPr>
        <p:grpSpPr>
          <a:xfrm>
            <a:off x="5792367" y="3198289"/>
            <a:ext cx="2359239" cy="1430582"/>
            <a:chOff x="5482360" y="3177986"/>
            <a:chExt cx="2359239" cy="1430582"/>
          </a:xfrm>
        </p:grpSpPr>
        <p:pic>
          <p:nvPicPr>
            <p:cNvPr id="1026" name="Picture 2" descr="Streamlit Logo PNG Vector (SVG) Free Download">
              <a:extLst>
                <a:ext uri="{FF2B5EF4-FFF2-40B4-BE49-F238E27FC236}">
                  <a16:creationId xmlns:a16="http://schemas.microsoft.com/office/drawing/2014/main" id="{D5BA527F-E5EA-5E27-FB53-2DFD261A0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427" y="3177986"/>
              <a:ext cx="721104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2732;p95">
              <a:extLst>
                <a:ext uri="{FF2B5EF4-FFF2-40B4-BE49-F238E27FC236}">
                  <a16:creationId xmlns:a16="http://schemas.microsoft.com/office/drawing/2014/main" id="{0E53026D-9FCD-FFB7-ECBB-F1E8ED3E8232}"/>
                </a:ext>
              </a:extLst>
            </p:cNvPr>
            <p:cNvSpPr txBox="1">
              <a:spLocks/>
            </p:cNvSpPr>
            <p:nvPr/>
          </p:nvSpPr>
          <p:spPr>
            <a:xfrm>
              <a:off x="5715930" y="4061068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User Interface Solution</a:t>
              </a:r>
            </a:p>
          </p:txBody>
        </p:sp>
        <p:sp>
          <p:nvSpPr>
            <p:cNvPr id="9" name="Google Shape;2733;p95">
              <a:extLst>
                <a:ext uri="{FF2B5EF4-FFF2-40B4-BE49-F238E27FC236}">
                  <a16:creationId xmlns:a16="http://schemas.microsoft.com/office/drawing/2014/main" id="{A0D512E5-F8D0-CFB5-107C-2F57701D989E}"/>
                </a:ext>
              </a:extLst>
            </p:cNvPr>
            <p:cNvSpPr txBox="1">
              <a:spLocks/>
            </p:cNvSpPr>
            <p:nvPr/>
          </p:nvSpPr>
          <p:spPr>
            <a:xfrm>
              <a:off x="5482360" y="3695377"/>
              <a:ext cx="2359239" cy="38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Streamlit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EEAD5-4A90-5028-C0A7-59091D19B760}"/>
              </a:ext>
            </a:extLst>
          </p:cNvPr>
          <p:cNvGrpSpPr/>
          <p:nvPr/>
        </p:nvGrpSpPr>
        <p:grpSpPr>
          <a:xfrm>
            <a:off x="821517" y="3121798"/>
            <a:ext cx="2851850" cy="1507073"/>
            <a:chOff x="841954" y="3117419"/>
            <a:chExt cx="2851850" cy="1507073"/>
          </a:xfrm>
        </p:grpSpPr>
        <p:sp>
          <p:nvSpPr>
            <p:cNvPr id="2" name="Google Shape;2730;p95">
              <a:extLst>
                <a:ext uri="{FF2B5EF4-FFF2-40B4-BE49-F238E27FC236}">
                  <a16:creationId xmlns:a16="http://schemas.microsoft.com/office/drawing/2014/main" id="{71317BA4-48C7-F4EA-479E-C6609679CD19}"/>
                </a:ext>
              </a:extLst>
            </p:cNvPr>
            <p:cNvSpPr txBox="1">
              <a:spLocks/>
            </p:cNvSpPr>
            <p:nvPr/>
          </p:nvSpPr>
          <p:spPr>
            <a:xfrm>
              <a:off x="1321830" y="4076992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Large Language Model </a:t>
              </a:r>
            </a:p>
          </p:txBody>
        </p:sp>
        <p:sp>
          <p:nvSpPr>
            <p:cNvPr id="4" name="Google Shape;2731;p95">
              <a:extLst>
                <a:ext uri="{FF2B5EF4-FFF2-40B4-BE49-F238E27FC236}">
                  <a16:creationId xmlns:a16="http://schemas.microsoft.com/office/drawing/2014/main" id="{683E2E3E-96BB-7984-E7EE-BC67BA385A3F}"/>
                </a:ext>
              </a:extLst>
            </p:cNvPr>
            <p:cNvSpPr txBox="1">
              <a:spLocks/>
            </p:cNvSpPr>
            <p:nvPr/>
          </p:nvSpPr>
          <p:spPr>
            <a:xfrm>
              <a:off x="841954" y="3699168"/>
              <a:ext cx="285185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b="1" dirty="0"/>
                <a:t>Llama 3.1</a:t>
              </a:r>
              <a:endParaRPr lang="en-US" dirty="0"/>
            </a:p>
          </p:txBody>
        </p:sp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E344DC0-61E7-69C8-4FF9-BBEBC0445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" t="29685" r="64959" b="28721"/>
            <a:stretch/>
          </p:blipFill>
          <p:spPr bwMode="auto">
            <a:xfrm>
              <a:off x="1872360" y="3117419"/>
              <a:ext cx="791037" cy="54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LangChain 🦜️🔗↗ - LanceDB">
            <a:extLst>
              <a:ext uri="{FF2B5EF4-FFF2-40B4-BE49-F238E27FC236}">
                <a16:creationId xmlns:a16="http://schemas.microsoft.com/office/drawing/2014/main" id="{03D098C7-3CE3-AD86-55C5-43C577C5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0" b="27054"/>
          <a:stretch/>
        </p:blipFill>
        <p:spPr bwMode="auto">
          <a:xfrm>
            <a:off x="6535345" y="1396463"/>
            <a:ext cx="797193" cy="4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3380E0-9609-12F4-093A-2B04AC7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DBE760F-8D77-8768-4E86-77F65FCF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0F95382-D570-205C-CF17-BEBBA7610089}"/>
              </a:ext>
            </a:extLst>
          </p:cNvPr>
          <p:cNvGrpSpPr/>
          <p:nvPr/>
        </p:nvGrpSpPr>
        <p:grpSpPr>
          <a:xfrm>
            <a:off x="1301394" y="1391621"/>
            <a:ext cx="1892100" cy="1339644"/>
            <a:chOff x="1356234" y="1397175"/>
            <a:chExt cx="1892100" cy="1339644"/>
          </a:xfrm>
        </p:grpSpPr>
        <p:sp>
          <p:nvSpPr>
            <p:cNvPr id="12" name="Google Shape;2722;p95">
              <a:extLst>
                <a:ext uri="{FF2B5EF4-FFF2-40B4-BE49-F238E27FC236}">
                  <a16:creationId xmlns:a16="http://schemas.microsoft.com/office/drawing/2014/main" id="{9813A0B6-AD12-31C1-022B-B33E3BC04910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2189319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/>
                <a:t>AI Platform</a:t>
              </a:r>
            </a:p>
          </p:txBody>
        </p:sp>
        <p:sp>
          <p:nvSpPr>
            <p:cNvPr id="13" name="Google Shape;2723;p95">
              <a:extLst>
                <a:ext uri="{FF2B5EF4-FFF2-40B4-BE49-F238E27FC236}">
                  <a16:creationId xmlns:a16="http://schemas.microsoft.com/office/drawing/2014/main" id="{AA4219A5-3469-F5FD-85A6-22CEDD9A245F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1808719"/>
              <a:ext cx="189210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MindsDB</a:t>
              </a:r>
              <a:endParaRPr lang="en-US" dirty="0"/>
            </a:p>
          </p:txBody>
        </p:sp>
        <p:pic>
          <p:nvPicPr>
            <p:cNvPr id="15" name="Picture 2" descr="MindsDB Icon Logo PNG Vector (SVG) Free Download">
              <a:extLst>
                <a:ext uri="{FF2B5EF4-FFF2-40B4-BE49-F238E27FC236}">
                  <a16:creationId xmlns:a16="http://schemas.microsoft.com/office/drawing/2014/main" id="{FF0A9108-5699-A24E-8DB1-90EC015D5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598" y="1397175"/>
              <a:ext cx="687369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689</Words>
  <Application>Microsoft Macintosh PowerPoint</Application>
  <PresentationFormat>On-screen Show (16:9)</PresentationFormat>
  <Paragraphs>146</Paragraphs>
  <Slides>15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Ribeye</vt:lpstr>
      <vt:lpstr>Helvetica Neue Light</vt:lpstr>
      <vt:lpstr>Arial</vt:lpstr>
      <vt:lpstr>Rokkitt ExtraBold</vt:lpstr>
      <vt:lpstr>Permanent Marker</vt:lpstr>
      <vt:lpstr>Wingdings</vt:lpstr>
      <vt:lpstr>Raleway</vt:lpstr>
      <vt:lpstr>Arial,Sans-Serif</vt:lpstr>
      <vt:lpstr>Montserrat</vt:lpstr>
      <vt:lpstr>Assistant Health App Pitch Deck XL by Slidesgo</vt:lpstr>
      <vt:lpstr>PowerPoint Presentation</vt:lpstr>
      <vt:lpstr>TEAM: AiMl</vt:lpstr>
      <vt:lpstr>PROBLEM</vt:lpstr>
      <vt:lpstr>STATISTICS</vt:lpstr>
      <vt:lpstr>SOLUTION</vt:lpstr>
      <vt:lpstr>SCHEMATIC DIAGRAM</vt:lpstr>
      <vt:lpstr>KNOWLEDGE BASE</vt:lpstr>
      <vt:lpstr>DEMO</vt:lpstr>
      <vt:lpstr>TECHNOLOGIES</vt:lpstr>
      <vt:lpstr>VALUE PROPOSITIONS</vt:lpstr>
      <vt:lpstr>O</vt:lpstr>
      <vt:lpstr>FUTURE WORK</vt:lpstr>
      <vt:lpstr>BUSINESS MODEL</vt:lpstr>
      <vt:lpstr>WRAP-UP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ASSISTANT HEALTH APP</dc:title>
  <cp:lastModifiedBy>Mai Ahmed Shaaban Mohamed Kassem</cp:lastModifiedBy>
  <cp:revision>62</cp:revision>
  <dcterms:modified xsi:type="dcterms:W3CDTF">2024-09-15T04:27:40Z</dcterms:modified>
</cp:coreProperties>
</file>